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6858000" cy="9906000" type="A4"/>
  <p:notesSz cx="6669088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299317" indent="4276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598635" indent="85519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899140" indent="127091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198458" indent="169851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1710385" algn="l" defTabSz="684154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052462" algn="l" defTabSz="684154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2394539" algn="l" defTabSz="684154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2736616" algn="l" defTabSz="684154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5FB"/>
    <a:srgbClr val="D9D9F3"/>
    <a:srgbClr val="860000"/>
    <a:srgbClr val="C9DAFF"/>
    <a:srgbClr val="FFE5FF"/>
    <a:srgbClr val="FFE8D1"/>
    <a:srgbClr val="DCF0C6"/>
    <a:srgbClr val="B3ECF7"/>
    <a:srgbClr val="C4E59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 autoAdjust="0"/>
    <p:restoredTop sz="99623" autoAdjust="0"/>
  </p:normalViewPr>
  <p:slideViewPr>
    <p:cSldViewPr>
      <p:cViewPr>
        <p:scale>
          <a:sx n="165" d="100"/>
          <a:sy n="165" d="100"/>
        </p:scale>
        <p:origin x="-132" y="-78"/>
      </p:cViewPr>
      <p:guideLst>
        <p:guide orient="horz" pos="3121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66" tIns="31233" rIns="62466" bIns="31233" numCol="1" anchor="t" anchorCtr="0" compatLnSpc="1">
            <a:prstTxWarp prst="textNoShape">
              <a:avLst/>
            </a:prstTxWarp>
          </a:bodyPr>
          <a:lstStyle>
            <a:lvl1pPr defTabSz="623816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66" tIns="31233" rIns="62466" bIns="31233" numCol="1" anchor="t" anchorCtr="0" compatLnSpc="1">
            <a:prstTxWarp prst="textNoShape">
              <a:avLst/>
            </a:prstTxWarp>
          </a:bodyPr>
          <a:lstStyle>
            <a:lvl1pPr algn="r" defTabSz="623816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66" tIns="31233" rIns="62466" bIns="31233" numCol="1" anchor="b" anchorCtr="0" compatLnSpc="1">
            <a:prstTxWarp prst="textNoShape">
              <a:avLst/>
            </a:prstTxWarp>
          </a:bodyPr>
          <a:lstStyle>
            <a:lvl1pPr defTabSz="623816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66" tIns="31233" rIns="62466" bIns="31233" numCol="1" anchor="b" anchorCtr="0" compatLnSpc="1">
            <a:prstTxWarp prst="textNoShape">
              <a:avLst/>
            </a:prstTxWarp>
          </a:bodyPr>
          <a:lstStyle>
            <a:lvl1pPr algn="r" defTabSz="623816">
              <a:defRPr sz="800">
                <a:latin typeface="Arial" charset="0"/>
              </a:defRPr>
            </a:lvl1pPr>
          </a:lstStyle>
          <a:p>
            <a:pPr>
              <a:defRPr/>
            </a:pPr>
            <a:fld id="{DF0EDFE8-A0F3-4CE7-A3B9-6D50CC5B011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064" y="3077037"/>
            <a:ext cx="5829873" cy="21234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170" y="5613331"/>
            <a:ext cx="4799661" cy="2531095"/>
          </a:xfrm>
        </p:spPr>
        <p:txBody>
          <a:bodyPr/>
          <a:lstStyle>
            <a:lvl1pPr marL="0" indent="0" algn="ctr">
              <a:buNone/>
              <a:defRPr/>
            </a:lvl1pPr>
            <a:lvl2pPr marL="299762" indent="0" algn="ctr">
              <a:buNone/>
              <a:defRPr/>
            </a:lvl2pPr>
            <a:lvl3pPr marL="599524" indent="0" algn="ctr">
              <a:buNone/>
              <a:defRPr/>
            </a:lvl3pPr>
            <a:lvl4pPr marL="899286" indent="0" algn="ctr">
              <a:buNone/>
              <a:defRPr/>
            </a:lvl4pPr>
            <a:lvl5pPr marL="1199048" indent="0" algn="ctr">
              <a:buNone/>
              <a:defRPr/>
            </a:lvl5pPr>
            <a:lvl6pPr marL="1498811" indent="0" algn="ctr">
              <a:buNone/>
              <a:defRPr/>
            </a:lvl6pPr>
            <a:lvl7pPr marL="1798573" indent="0" algn="ctr">
              <a:buNone/>
              <a:defRPr/>
            </a:lvl7pPr>
            <a:lvl8pPr marL="2098335" indent="0" algn="ctr">
              <a:buNone/>
              <a:defRPr/>
            </a:lvl8pPr>
            <a:lvl9pPr marL="239809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D4797-EC41-47D0-80FD-1E49DFF78FD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6F52C-2B09-41AB-80CF-053321BB771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755" y="396200"/>
            <a:ext cx="1543232" cy="84532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013" y="396200"/>
            <a:ext cx="4530639" cy="84532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147D-2073-4F95-83A8-C6869C3BE03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D522F-DB16-4DA1-9801-FB4085D20EE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217" y="6365173"/>
            <a:ext cx="5828831" cy="1967473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217" y="4199079"/>
            <a:ext cx="5828831" cy="2166093"/>
          </a:xfrm>
        </p:spPr>
        <p:txBody>
          <a:bodyPr anchor="b"/>
          <a:lstStyle>
            <a:lvl1pPr marL="0" indent="0">
              <a:buNone/>
              <a:defRPr sz="1300"/>
            </a:lvl1pPr>
            <a:lvl2pPr marL="299762" indent="0">
              <a:buNone/>
              <a:defRPr sz="1200"/>
            </a:lvl2pPr>
            <a:lvl3pPr marL="599524" indent="0">
              <a:buNone/>
              <a:defRPr sz="1000"/>
            </a:lvl3pPr>
            <a:lvl4pPr marL="899286" indent="0">
              <a:buNone/>
              <a:defRPr sz="900"/>
            </a:lvl4pPr>
            <a:lvl5pPr marL="1199048" indent="0">
              <a:buNone/>
              <a:defRPr sz="900"/>
            </a:lvl5pPr>
            <a:lvl6pPr marL="1498811" indent="0">
              <a:buNone/>
              <a:defRPr sz="900"/>
            </a:lvl6pPr>
            <a:lvl7pPr marL="1798573" indent="0">
              <a:buNone/>
              <a:defRPr sz="900"/>
            </a:lvl7pPr>
            <a:lvl8pPr marL="2098335" indent="0">
              <a:buNone/>
              <a:defRPr sz="900"/>
            </a:lvl8pPr>
            <a:lvl9pPr marL="239809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9B63F-6641-45B9-BAB6-B8FEF6C81D7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14" y="2310637"/>
            <a:ext cx="3036414" cy="653883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8529" y="2310637"/>
            <a:ext cx="3037457" cy="653883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B9CF9-E024-4EA3-8C60-5CED5A02C7B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58" y="396199"/>
            <a:ext cx="6171886" cy="165134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057" y="2217048"/>
            <a:ext cx="3030158" cy="92446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9762" indent="0">
              <a:buNone/>
              <a:defRPr sz="1300" b="1"/>
            </a:lvl2pPr>
            <a:lvl3pPr marL="599524" indent="0">
              <a:buNone/>
              <a:defRPr sz="1200" b="1"/>
            </a:lvl3pPr>
            <a:lvl4pPr marL="899286" indent="0">
              <a:buNone/>
              <a:defRPr sz="1000" b="1"/>
            </a:lvl4pPr>
            <a:lvl5pPr marL="1199048" indent="0">
              <a:buNone/>
              <a:defRPr sz="1000" b="1"/>
            </a:lvl5pPr>
            <a:lvl6pPr marL="1498811" indent="0">
              <a:buNone/>
              <a:defRPr sz="1000" b="1"/>
            </a:lvl6pPr>
            <a:lvl7pPr marL="1798573" indent="0">
              <a:buNone/>
              <a:defRPr sz="1000" b="1"/>
            </a:lvl7pPr>
            <a:lvl8pPr marL="2098335" indent="0">
              <a:buNone/>
              <a:defRPr sz="1000" b="1"/>
            </a:lvl8pPr>
            <a:lvl9pPr marL="239809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057" y="3141510"/>
            <a:ext cx="3030158" cy="570692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44" y="2217048"/>
            <a:ext cx="3031200" cy="92446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9762" indent="0">
              <a:buNone/>
              <a:defRPr sz="1300" b="1"/>
            </a:lvl2pPr>
            <a:lvl3pPr marL="599524" indent="0">
              <a:buNone/>
              <a:defRPr sz="1200" b="1"/>
            </a:lvl3pPr>
            <a:lvl4pPr marL="899286" indent="0">
              <a:buNone/>
              <a:defRPr sz="1000" b="1"/>
            </a:lvl4pPr>
            <a:lvl5pPr marL="1199048" indent="0">
              <a:buNone/>
              <a:defRPr sz="1000" b="1"/>
            </a:lvl5pPr>
            <a:lvl6pPr marL="1498811" indent="0">
              <a:buNone/>
              <a:defRPr sz="1000" b="1"/>
            </a:lvl6pPr>
            <a:lvl7pPr marL="1798573" indent="0">
              <a:buNone/>
              <a:defRPr sz="1000" b="1"/>
            </a:lvl7pPr>
            <a:lvl8pPr marL="2098335" indent="0">
              <a:buNone/>
              <a:defRPr sz="1000" b="1"/>
            </a:lvl8pPr>
            <a:lvl9pPr marL="239809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44" y="3141510"/>
            <a:ext cx="3031200" cy="570692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4D6EC-3C72-4770-924D-A2C26030DEC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2477-02A5-4F27-827A-EB044FE0CA3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037FF-174C-46CC-9ACE-84881B105DB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57" y="394120"/>
            <a:ext cx="2256456" cy="1678384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0846" y="394120"/>
            <a:ext cx="3834098" cy="8454312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057" y="2072503"/>
            <a:ext cx="2256456" cy="6775929"/>
          </a:xfrm>
        </p:spPr>
        <p:txBody>
          <a:bodyPr/>
          <a:lstStyle>
            <a:lvl1pPr marL="0" indent="0">
              <a:buNone/>
              <a:defRPr sz="900"/>
            </a:lvl1pPr>
            <a:lvl2pPr marL="299762" indent="0">
              <a:buNone/>
              <a:defRPr sz="800"/>
            </a:lvl2pPr>
            <a:lvl3pPr marL="599524" indent="0">
              <a:buNone/>
              <a:defRPr sz="700"/>
            </a:lvl3pPr>
            <a:lvl4pPr marL="899286" indent="0">
              <a:buNone/>
              <a:defRPr sz="600"/>
            </a:lvl4pPr>
            <a:lvl5pPr marL="1199048" indent="0">
              <a:buNone/>
              <a:defRPr sz="600"/>
            </a:lvl5pPr>
            <a:lvl6pPr marL="1498811" indent="0">
              <a:buNone/>
              <a:defRPr sz="600"/>
            </a:lvl6pPr>
            <a:lvl7pPr marL="1798573" indent="0">
              <a:buNone/>
              <a:defRPr sz="600"/>
            </a:lvl7pPr>
            <a:lvl8pPr marL="2098335" indent="0">
              <a:buNone/>
              <a:defRPr sz="600"/>
            </a:lvl8pPr>
            <a:lvl9pPr marL="239809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2DCE5-50A7-49A7-B9C8-6533833E38E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073" y="6933993"/>
            <a:ext cx="4114591" cy="818394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073" y="884947"/>
            <a:ext cx="4114591" cy="5944016"/>
          </a:xfrm>
        </p:spPr>
        <p:txBody>
          <a:bodyPr/>
          <a:lstStyle>
            <a:lvl1pPr marL="0" indent="0">
              <a:buNone/>
              <a:defRPr sz="2100"/>
            </a:lvl1pPr>
            <a:lvl2pPr marL="299762" indent="0">
              <a:buNone/>
              <a:defRPr sz="1900"/>
            </a:lvl2pPr>
            <a:lvl3pPr marL="599524" indent="0">
              <a:buNone/>
              <a:defRPr sz="1600"/>
            </a:lvl3pPr>
            <a:lvl4pPr marL="899286" indent="0">
              <a:buNone/>
              <a:defRPr sz="1300"/>
            </a:lvl4pPr>
            <a:lvl5pPr marL="1199048" indent="0">
              <a:buNone/>
              <a:defRPr sz="1300"/>
            </a:lvl5pPr>
            <a:lvl6pPr marL="1498811" indent="0">
              <a:buNone/>
              <a:defRPr sz="1300"/>
            </a:lvl6pPr>
            <a:lvl7pPr marL="1798573" indent="0">
              <a:buNone/>
              <a:defRPr sz="1300"/>
            </a:lvl7pPr>
            <a:lvl8pPr marL="2098335" indent="0">
              <a:buNone/>
              <a:defRPr sz="1300"/>
            </a:lvl8pPr>
            <a:lvl9pPr marL="2398097" indent="0">
              <a:buNone/>
              <a:defRPr sz="1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073" y="7752387"/>
            <a:ext cx="4114591" cy="1162598"/>
          </a:xfrm>
        </p:spPr>
        <p:txBody>
          <a:bodyPr/>
          <a:lstStyle>
            <a:lvl1pPr marL="0" indent="0">
              <a:buNone/>
              <a:defRPr sz="900"/>
            </a:lvl1pPr>
            <a:lvl2pPr marL="299762" indent="0">
              <a:buNone/>
              <a:defRPr sz="800"/>
            </a:lvl2pPr>
            <a:lvl3pPr marL="599524" indent="0">
              <a:buNone/>
              <a:defRPr sz="700"/>
            </a:lvl3pPr>
            <a:lvl4pPr marL="899286" indent="0">
              <a:buNone/>
              <a:defRPr sz="600"/>
            </a:lvl4pPr>
            <a:lvl5pPr marL="1199048" indent="0">
              <a:buNone/>
              <a:defRPr sz="600"/>
            </a:lvl5pPr>
            <a:lvl6pPr marL="1498811" indent="0">
              <a:buNone/>
              <a:defRPr sz="600"/>
            </a:lvl6pPr>
            <a:lvl7pPr marL="1798573" indent="0">
              <a:buNone/>
              <a:defRPr sz="600"/>
            </a:lvl7pPr>
            <a:lvl8pPr marL="2098335" indent="0">
              <a:buNone/>
              <a:defRPr sz="600"/>
            </a:lvl8pPr>
            <a:lvl9pPr marL="239809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FEB56-4932-4A4D-BDEE-6B52C105482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447" y="396781"/>
            <a:ext cx="6173107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15" tIns="47207" rIns="94415" bIns="472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447" y="2310663"/>
            <a:ext cx="6173107" cy="653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15" tIns="47207" rIns="94415" bIns="472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447" y="9021536"/>
            <a:ext cx="1601107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15" tIns="47207" rIns="94415" bIns="47207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2697" y="9021536"/>
            <a:ext cx="2172607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15" tIns="47207" rIns="94415" bIns="47207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447" y="9021536"/>
            <a:ext cx="1601107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15" tIns="47207" rIns="94415" bIns="47207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</a:defRPr>
            </a:lvl1pPr>
          </a:lstStyle>
          <a:p>
            <a:pPr>
              <a:defRPr/>
            </a:pPr>
            <a:fld id="{0629304D-7F8B-49A0-B10F-C56FDB1E428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3087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43087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2pPr>
      <a:lvl3pPr algn="ctr" defTabSz="943087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3pPr>
      <a:lvl4pPr algn="ctr" defTabSz="943087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4pPr>
      <a:lvl5pPr algn="ctr" defTabSz="943087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5pPr>
      <a:lvl6pPr marL="299762" algn="ctr" defTabSz="94404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6pPr>
      <a:lvl7pPr marL="599524" algn="ctr" defTabSz="94404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7pPr>
      <a:lvl8pPr marL="899286" algn="ctr" defTabSz="94404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8pPr>
      <a:lvl9pPr marL="1199048" algn="ctr" defTabSz="94404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ngsana New" pitchFamily="18" charset="-34"/>
        </a:defRPr>
      </a:lvl9pPr>
    </p:titleStyle>
    <p:bodyStyle>
      <a:lvl1pPr marL="352767" indent="-352767" algn="l" defTabSz="943087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66110" indent="-294566" algn="l" defTabSz="943087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79454" indent="-235178" algn="l" defTabSz="943087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cs typeface="+mn-cs"/>
        </a:defRPr>
      </a:lvl3pPr>
      <a:lvl4pPr marL="1650997" indent="-235178" algn="l" defTabSz="943087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4pPr>
      <a:lvl5pPr marL="2123728" indent="-235178" algn="l" defTabSz="943087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5pPr>
      <a:lvl6pPr marL="2424118" indent="-235230" algn="l" defTabSz="94404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6pPr>
      <a:lvl7pPr marL="2723880" indent="-235230" algn="l" defTabSz="94404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7pPr>
      <a:lvl8pPr marL="3023642" indent="-235230" algn="l" defTabSz="94404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8pPr>
      <a:lvl9pPr marL="3323405" indent="-235230" algn="l" defTabSz="94404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9762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99524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9286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99048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8811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98573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8335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98097" algn="l" defTabSz="5995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2153322" y="198971"/>
            <a:ext cx="2245194" cy="49751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wrap="square" lIns="68415" tIns="34208" rIns="68415" bIns="34208" numCol="1" rtlCol="0" anchor="t" anchorCtr="0" compatLnSpc="1">
            <a:prstTxWarp prst="textNoShape">
              <a:avLst/>
            </a:prstTxWarp>
          </a:bodyPr>
          <a:lstStyle/>
          <a:p>
            <a:pPr algn="ctr" defTabSz="1077305"/>
            <a:r>
              <a:rPr lang="en-US" sz="3200" dirty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PMQA</a:t>
            </a: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3200" dirty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คืออะไร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85729" y="862325"/>
            <a:ext cx="6357982" cy="2519040"/>
          </a:xfrm>
          <a:prstGeom prst="rect">
            <a:avLst/>
          </a:prstGeom>
          <a:solidFill>
            <a:srgbClr val="67D8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68415" tIns="34208" rIns="68415" bIns="34208" numCol="1" rtlCol="0" anchor="t" anchorCtr="0" compatLnSpc="1">
            <a:prstTxWarp prst="textNoShape">
              <a:avLst/>
            </a:prstTxWarp>
          </a:bodyPr>
          <a:lstStyle/>
          <a:p>
            <a:pPr algn="thaiDist">
              <a:tabLst>
                <a:tab pos="361950" algn="l"/>
              </a:tabLst>
            </a:pPr>
            <a:r>
              <a:rPr lang="en-US" sz="1300" b="1" dirty="0" smtClean="0">
                <a:solidFill>
                  <a:srgbClr val="800000"/>
                </a:solidFill>
              </a:rPr>
              <a:t>	</a:t>
            </a:r>
            <a:r>
              <a:rPr lang="en-US" sz="1400" b="1" dirty="0" smtClean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PMQA</a:t>
            </a:r>
            <a:r>
              <a:rPr lang="en-US" sz="1400" b="1" dirty="0" smtClean="0">
                <a:solidFill>
                  <a:srgbClr val="00206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1400" b="1" dirty="0">
                <a:latin typeface="Cordia New" pitchFamily="34" charset="-34"/>
                <a:cs typeface="Cordia New" pitchFamily="34" charset="-34"/>
              </a:rPr>
              <a:t>เป็นคำย่อมาจาก </a:t>
            </a:r>
            <a:r>
              <a:rPr lang="en-US" sz="1400" b="1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Public Sector Management Quality Award </a:t>
            </a:r>
            <a:r>
              <a:rPr lang="th-TH" sz="1400" b="1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1400" b="1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PMQA</a:t>
            </a:r>
            <a:r>
              <a:rPr lang="th-TH" sz="1400" b="1" dirty="0" smtClean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) </a:t>
            </a:r>
            <a:r>
              <a:rPr lang="th-TH" sz="1400" dirty="0" smtClean="0">
                <a:latin typeface="Cordia New" pitchFamily="34" charset="-34"/>
                <a:cs typeface="Cordia New" pitchFamily="34" charset="-34"/>
              </a:rPr>
              <a:t>แปล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เป็นภาษาไทยว่า รางวัลคุณภาพการบริหารจัดการภาครัฐ ซึ่งปัจจุบันภาครัฐ โดยสำนักงาน </a:t>
            </a:r>
            <a:r>
              <a:rPr lang="th-TH" sz="1400" dirty="0" err="1">
                <a:latin typeface="Cordia New" pitchFamily="34" charset="-34"/>
                <a:cs typeface="Cordia New" pitchFamily="34" charset="-34"/>
              </a:rPr>
              <a:t>ก.พ.ร.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 ได้นำเอาการพัฒนาตามเกณฑ์</a:t>
            </a:r>
            <a:r>
              <a:rPr lang="en-US" sz="14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1400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PMQA</a:t>
            </a:r>
            <a:r>
              <a:rPr lang="en-US" sz="14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นี้ มาเป็นเป้าหมายสำคัญในการพัฒนาระบบราชการไทย เพื่อยกระดับคุณภาพมาตรฐานการทำงานของหน่วยงานภาครัฐไปสู่มาตรฐานสากล  </a:t>
            </a:r>
            <a:endParaRPr lang="en-US" sz="1400" dirty="0">
              <a:latin typeface="Cordia New" pitchFamily="34" charset="-34"/>
              <a:cs typeface="Cordia New" pitchFamily="34" charset="-34"/>
            </a:endParaRPr>
          </a:p>
          <a:p>
            <a:pPr algn="thaiDist">
              <a:tabLst>
                <a:tab pos="361950" algn="l"/>
              </a:tabLst>
            </a:pPr>
            <a:r>
              <a:rPr lang="th-TH" sz="1400" dirty="0" smtClean="0">
                <a:latin typeface="Cordia New" pitchFamily="34" charset="-34"/>
                <a:cs typeface="Cordia New" pitchFamily="34" charset="-34"/>
              </a:rPr>
              <a:t>	การ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พัฒนาคุณภาพการบริหารจัดการภาครัฐมีแนวคิดที่สำคัญ คือ ต้องการที่จะเห็นหน่วยงานภาครัฐให้ความสำคัญกับการปฏิบัติราชการที่มุ่งเน้นให้การนำองค์กรเป็นไปอย่างมีวิสัยทัศน์ มีความรับผิดชอบต่อสังคม ให้ความสำคัญกับประชาชนผู้รับบริการและผู้มีส่วนได้ส่วนเสีย ปรับปรุงระบบการบริหารจัดการให้มีความยืดหยุ่นคล่องตัว ส่งเสริมให้ข้าราชการเกิดพัฒนาตนเอง </a:t>
            </a:r>
            <a:r>
              <a:rPr lang="th-TH" sz="1400" dirty="0" smtClean="0">
                <a:latin typeface="Cordia New" pitchFamily="34" charset="-34"/>
                <a:cs typeface="Cordia New" pitchFamily="34" charset="-34"/>
              </a:rPr>
              <a:t/>
            </a:r>
            <a:br>
              <a:rPr lang="th-TH" sz="1400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1400" dirty="0" smtClean="0">
                <a:latin typeface="Cordia New" pitchFamily="34" charset="-34"/>
                <a:cs typeface="Cordia New" pitchFamily="34" charset="-34"/>
              </a:rPr>
              <a:t>มี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ความคิดริเริ่มและเรียนรู้อย่างต่อเนื่อง ตัดสินใจโดยใช้ข้อมูลข่าวสารสนเทศอย่างแท้จริง และทำงานโดยมุ่งผลลัพธ์เป็นสำคัญ</a:t>
            </a:r>
            <a:endParaRPr lang="en-US" sz="1400" dirty="0">
              <a:latin typeface="Cordia New" pitchFamily="34" charset="-34"/>
              <a:cs typeface="Cordia New" pitchFamily="34" charset="-34"/>
            </a:endParaRPr>
          </a:p>
          <a:p>
            <a:pPr algn="thaiDist">
              <a:tabLst>
                <a:tab pos="361950" algn="l"/>
              </a:tabLst>
            </a:pPr>
            <a:r>
              <a:rPr lang="th-TH" sz="1400" dirty="0" smtClean="0">
                <a:latin typeface="Cordia New" pitchFamily="34" charset="-34"/>
                <a:cs typeface="Cordia New" pitchFamily="34" charset="-34"/>
              </a:rPr>
              <a:t>	การ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พัฒนาคุณภาพการบริหารจัดการภาครัฐ แบ่งออกเป็น 2 ส่วนใหญ่ๆ ได้แก่</a:t>
            </a:r>
            <a:endParaRPr lang="en-US" sz="1400" dirty="0">
              <a:latin typeface="Cordia New" pitchFamily="34" charset="-34"/>
              <a:cs typeface="Cordia New" pitchFamily="34" charset="-34"/>
            </a:endParaRPr>
          </a:p>
          <a:p>
            <a:pPr lvl="0" algn="thaiDist">
              <a:tabLst>
                <a:tab pos="361950" algn="l"/>
              </a:tabLst>
            </a:pPr>
            <a:r>
              <a:rPr lang="th-TH" sz="14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1400" b="1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1. ลักษณะสำคัญขององค์กร</a:t>
            </a:r>
            <a:r>
              <a:rPr lang="th-TH" sz="1400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เป็นการอธิบายภาพรวมในปัจจุบันของส่วนราชการ</a:t>
            </a:r>
            <a:endParaRPr lang="en-US" sz="1400" dirty="0">
              <a:latin typeface="Cordia New" pitchFamily="34" charset="-34"/>
              <a:cs typeface="Cordia New" pitchFamily="34" charset="-34"/>
            </a:endParaRPr>
          </a:p>
          <a:p>
            <a:pPr lvl="0" algn="thaiDist">
              <a:tabLst>
                <a:tab pos="361950" algn="l"/>
              </a:tabLst>
            </a:pPr>
            <a:r>
              <a:rPr lang="th-TH" sz="14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1400" b="1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2. เกณฑ์คุณภาพการบริหารจัดการภาครัฐ</a:t>
            </a:r>
            <a:r>
              <a:rPr lang="th-TH" sz="1400" dirty="0">
                <a:solidFill>
                  <a:srgbClr val="80000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1400" dirty="0">
                <a:latin typeface="Cordia New" pitchFamily="34" charset="-34"/>
                <a:cs typeface="Cordia New" pitchFamily="34" charset="-34"/>
              </a:rPr>
              <a:t>ประกอบด้วย 7 หมวด ซึ่งแบ่งเป็นส่วนที่เป็นกระบวนการ และส่วนที่เป็นผลลัพธ์ ดังนี้</a:t>
            </a:r>
            <a:endParaRPr lang="en-US" sz="1400" dirty="0">
              <a:latin typeface="Cordia New" pitchFamily="34" charset="-34"/>
              <a:cs typeface="Cordia New" pitchFamily="34" charset="-34"/>
            </a:endParaRPr>
          </a:p>
          <a:p>
            <a:pPr algn="thaiDist" defTabSz="1077305">
              <a:tabLst>
                <a:tab pos="361950" algn="l"/>
              </a:tabLst>
            </a:pPr>
            <a:endParaRPr lang="th-TH" sz="1400" dirty="0">
              <a:latin typeface="Cordia New" pitchFamily="34" charset="-34"/>
              <a:cs typeface="Cordia New" pitchFamily="34" charset="-34"/>
            </a:endParaRP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786190" y="7167578"/>
            <a:ext cx="2806493" cy="2487573"/>
            <a:chOff x="766588" y="1003229"/>
            <a:chExt cx="8064646" cy="4678434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766588" y="1003229"/>
              <a:ext cx="8064646" cy="4178371"/>
              <a:chOff x="777701" y="661917"/>
              <a:chExt cx="8064646" cy="4178371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4831296" y="1328738"/>
                <a:ext cx="1860478" cy="2862261"/>
              </a:xfrm>
              <a:prstGeom prst="rect">
                <a:avLst/>
              </a:prstGeom>
              <a:solidFill>
                <a:srgbClr val="FFFF66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777701" y="1328738"/>
                <a:ext cx="3476798" cy="2862261"/>
              </a:xfrm>
              <a:prstGeom prst="rect">
                <a:avLst/>
              </a:prstGeom>
              <a:solidFill>
                <a:srgbClr val="739ABC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2" name="AutoShape 5"/>
              <p:cNvSpPr>
                <a:spLocks noChangeArrowheads="1"/>
              </p:cNvSpPr>
              <p:nvPr/>
            </p:nvSpPr>
            <p:spPr bwMode="auto">
              <a:xfrm>
                <a:off x="1371600" y="4419600"/>
                <a:ext cx="5930900" cy="420688"/>
              </a:xfrm>
              <a:prstGeom prst="roundRect">
                <a:avLst>
                  <a:gd name="adj" fmla="val 16667"/>
                </a:avLst>
              </a:prstGeom>
              <a:solidFill>
                <a:srgbClr val="73AF55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th-TH" sz="800" b="1" dirty="0">
                    <a:latin typeface="Cordia New" pitchFamily="34" charset="-34"/>
                    <a:cs typeface="Cordia New" pitchFamily="34" charset="-34"/>
                  </a:rPr>
                  <a:t>4. การวัด การวิเคราะห์ และการจัดการความรู้</a:t>
                </a:r>
                <a:endParaRPr lang="en-US" dirty="0"/>
              </a:p>
            </p:txBody>
          </p:sp>
          <p:sp>
            <p:nvSpPr>
              <p:cNvPr id="13" name="AutoShape 6"/>
              <p:cNvSpPr>
                <a:spLocks noChangeArrowheads="1"/>
              </p:cNvSpPr>
              <p:nvPr/>
            </p:nvSpPr>
            <p:spPr bwMode="auto">
              <a:xfrm>
                <a:off x="777701" y="661917"/>
                <a:ext cx="8064646" cy="5349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108000"/>
              <a:lstStyle/>
              <a:p>
                <a:pPr algn="ctr">
                  <a:lnSpc>
                    <a:spcPct val="150000"/>
                  </a:lnSpc>
                  <a:spcBef>
                    <a:spcPts val="672"/>
                  </a:spcBef>
                </a:pPr>
                <a:r>
                  <a:rPr lang="th-TH" sz="1000" b="1" dirty="0">
                    <a:solidFill>
                      <a:srgbClr val="002060"/>
                    </a:solidFill>
                    <a:latin typeface="Cordia New" pitchFamily="34" charset="-34"/>
                    <a:cs typeface="Cordia New" pitchFamily="34" charset="-34"/>
                  </a:rPr>
                  <a:t>ลักษณะสำคัญขององค์กร สภาพแวดล้อม ความสัมพันธ์ และความท้าทาย</a:t>
                </a:r>
                <a:endParaRPr lang="en-US" sz="10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4" name="AutoShape 7"/>
              <p:cNvSpPr>
                <a:spLocks noChangeArrowheads="1"/>
              </p:cNvSpPr>
              <p:nvPr/>
            </p:nvSpPr>
            <p:spPr bwMode="auto">
              <a:xfrm>
                <a:off x="4236935" y="2444750"/>
                <a:ext cx="573089" cy="434975"/>
              </a:xfrm>
              <a:prstGeom prst="leftRightArrow">
                <a:avLst>
                  <a:gd name="adj1" fmla="val 50000"/>
                  <a:gd name="adj2" fmla="val 23959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" name="AutoShape 8"/>
              <p:cNvSpPr>
                <a:spLocks noChangeArrowheads="1"/>
              </p:cNvSpPr>
              <p:nvPr/>
            </p:nvSpPr>
            <p:spPr bwMode="auto">
              <a:xfrm rot="-1800000">
                <a:off x="2038350" y="1851025"/>
                <a:ext cx="382588" cy="260350"/>
              </a:xfrm>
              <a:prstGeom prst="leftRightArrow">
                <a:avLst>
                  <a:gd name="adj1" fmla="val 50000"/>
                  <a:gd name="adj2" fmla="val 26723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6" name="AutoShape 9"/>
              <p:cNvSpPr>
                <a:spLocks noChangeArrowheads="1"/>
              </p:cNvSpPr>
              <p:nvPr/>
            </p:nvSpPr>
            <p:spPr bwMode="auto">
              <a:xfrm rot="1800000">
                <a:off x="2134352" y="2786927"/>
                <a:ext cx="382588" cy="260351"/>
              </a:xfrm>
              <a:prstGeom prst="leftRightArrow">
                <a:avLst>
                  <a:gd name="adj1" fmla="val 50000"/>
                  <a:gd name="adj2" fmla="val 26723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7" name="AutoShape 10"/>
              <p:cNvSpPr>
                <a:spLocks noChangeArrowheads="1"/>
              </p:cNvSpPr>
              <p:nvPr/>
            </p:nvSpPr>
            <p:spPr bwMode="auto">
              <a:xfrm rot="-1800000">
                <a:off x="6788416" y="3079731"/>
                <a:ext cx="593512" cy="450077"/>
              </a:xfrm>
              <a:prstGeom prst="leftRightArrow">
                <a:avLst>
                  <a:gd name="adj1" fmla="val 50000"/>
                  <a:gd name="adj2" fmla="val 26563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8" name="AutoShape 11"/>
              <p:cNvSpPr>
                <a:spLocks noChangeArrowheads="1"/>
              </p:cNvSpPr>
              <p:nvPr/>
            </p:nvSpPr>
            <p:spPr bwMode="auto">
              <a:xfrm rot="1800000">
                <a:off x="6807037" y="2055636"/>
                <a:ext cx="646667" cy="313218"/>
              </a:xfrm>
              <a:prstGeom prst="leftRightArrow">
                <a:avLst>
                  <a:gd name="adj1" fmla="val 50000"/>
                  <a:gd name="adj2" fmla="val 26725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9" name="AutoShape 12"/>
              <p:cNvSpPr>
                <a:spLocks noChangeArrowheads="1"/>
              </p:cNvSpPr>
              <p:nvPr/>
            </p:nvSpPr>
            <p:spPr bwMode="auto">
              <a:xfrm>
                <a:off x="1320689" y="1369032"/>
                <a:ext cx="377144" cy="658274"/>
              </a:xfrm>
              <a:prstGeom prst="upDownArrow">
                <a:avLst>
                  <a:gd name="adj1" fmla="val 50000"/>
                  <a:gd name="adj2" fmla="val 36129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" name="AutoShape 13"/>
              <p:cNvSpPr>
                <a:spLocks noChangeArrowheads="1"/>
              </p:cNvSpPr>
              <p:nvPr/>
            </p:nvSpPr>
            <p:spPr bwMode="auto">
              <a:xfrm>
                <a:off x="1384299" y="3170118"/>
                <a:ext cx="382587" cy="827088"/>
              </a:xfrm>
              <a:prstGeom prst="upDownArrow">
                <a:avLst>
                  <a:gd name="adj1" fmla="val 50000"/>
                  <a:gd name="adj2" fmla="val 36201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1" name="AutoShape 14"/>
              <p:cNvSpPr>
                <a:spLocks noChangeArrowheads="1"/>
              </p:cNvSpPr>
              <p:nvPr/>
            </p:nvSpPr>
            <p:spPr bwMode="auto">
              <a:xfrm>
                <a:off x="2476500" y="1426661"/>
                <a:ext cx="1720851" cy="942975"/>
              </a:xfrm>
              <a:prstGeom prst="roundRect">
                <a:avLst>
                  <a:gd name="adj" fmla="val 16667"/>
                </a:avLst>
              </a:prstGeom>
              <a:solidFill>
                <a:srgbClr val="693A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108000" rIns="0" bIns="0"/>
              <a:lstStyle/>
              <a:p>
                <a:pPr algn="ctr"/>
                <a:r>
                  <a:rPr lang="th-TH" sz="7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>2. การวางแผน</a:t>
                </a:r>
                <a:br>
                  <a:rPr lang="th-TH" sz="7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</a:br>
                <a:r>
                  <a:rPr lang="th-TH" sz="7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>เชิงยุทธศาสต</a:t>
                </a:r>
                <a:r>
                  <a:rPr lang="th-TH" sz="9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>ร์</a:t>
                </a:r>
                <a:r>
                  <a:rPr lang="th-TH" sz="900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> </a:t>
                </a:r>
                <a:endParaRPr lang="en-US" sz="900" dirty="0"/>
              </a:p>
            </p:txBody>
          </p:sp>
          <p:sp>
            <p:nvSpPr>
              <p:cNvPr id="22" name="AutoShape 15"/>
              <p:cNvSpPr>
                <a:spLocks noChangeArrowheads="1"/>
              </p:cNvSpPr>
              <p:nvPr/>
            </p:nvSpPr>
            <p:spPr bwMode="auto">
              <a:xfrm>
                <a:off x="1021269" y="2069454"/>
                <a:ext cx="1049337" cy="957264"/>
              </a:xfrm>
              <a:prstGeom prst="roundRect">
                <a:avLst>
                  <a:gd name="adj" fmla="val 16667"/>
                </a:avLst>
              </a:prstGeom>
              <a:solidFill>
                <a:srgbClr val="263F6A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180000" rIns="0" bIns="0"/>
              <a:lstStyle/>
              <a:p>
                <a:pPr algn="ctr"/>
                <a:r>
                  <a:rPr lang="th-TH" sz="8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>1.การนำ</a:t>
                </a:r>
                <a:r>
                  <a:rPr lang="en-US" sz="8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/>
                </a:r>
                <a:br>
                  <a:rPr lang="en-US" sz="8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</a:br>
                <a:r>
                  <a:rPr lang="th-TH" sz="800" b="1" dirty="0">
                    <a:solidFill>
                      <a:srgbClr val="FFFFFF"/>
                    </a:solidFill>
                    <a:latin typeface="Cordia New" pitchFamily="34" charset="-34"/>
                    <a:cs typeface="Cordia New" pitchFamily="34" charset="-34"/>
                  </a:rPr>
                  <a:t>องค์กร</a:t>
                </a:r>
                <a:endParaRPr lang="en-US" sz="800" b="1" dirty="0">
                  <a:solidFill>
                    <a:srgbClr val="FFFFFF"/>
                  </a:solidFill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23" name="AutoShape 16"/>
              <p:cNvSpPr>
                <a:spLocks noChangeArrowheads="1"/>
              </p:cNvSpPr>
              <p:nvPr/>
            </p:nvSpPr>
            <p:spPr bwMode="auto">
              <a:xfrm>
                <a:off x="1875240" y="3152338"/>
                <a:ext cx="2393534" cy="1018404"/>
              </a:xfrm>
              <a:prstGeom prst="roundRect">
                <a:avLst>
                  <a:gd name="adj" fmla="val 16667"/>
                </a:avLst>
              </a:prstGeom>
              <a:solidFill>
                <a:srgbClr val="ACDEE6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lIns="0" tIns="36000" rIns="0" bIns="0"/>
              <a:lstStyle/>
              <a:p>
                <a:pPr algn="ctr">
                  <a:defRPr/>
                </a:pPr>
                <a: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3. การให้ความสำคัญ</a:t>
                </a:r>
                <a:b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</a:br>
                <a: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กับผู้บริการและ</a:t>
                </a:r>
                <a:b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</a:br>
                <a: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ผู้มีส่วนได้ส่วนเสีย  </a:t>
                </a:r>
                <a:endParaRPr lang="en-US" sz="700" b="1" dirty="0">
                  <a:solidFill>
                    <a:schemeClr val="tx2">
                      <a:lumMod val="75000"/>
                    </a:schemeClr>
                  </a:solidFill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24" name="AutoShape 17"/>
              <p:cNvSpPr>
                <a:spLocks noChangeArrowheads="1"/>
              </p:cNvSpPr>
              <p:nvPr/>
            </p:nvSpPr>
            <p:spPr bwMode="auto">
              <a:xfrm>
                <a:off x="4918276" y="2972228"/>
                <a:ext cx="1638787" cy="940578"/>
              </a:xfrm>
              <a:prstGeom prst="roundRect">
                <a:avLst>
                  <a:gd name="adj" fmla="val 16667"/>
                </a:avLst>
              </a:prstGeom>
              <a:solidFill>
                <a:srgbClr val="FF6D22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lIns="0" tIns="108000" rIns="0" bIns="0"/>
              <a:lstStyle/>
              <a:p>
                <a:pPr algn="ctr">
                  <a:defRPr/>
                </a:pPr>
                <a:r>
                  <a:rPr lang="th-TH" sz="8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6. การจัดการกระบวนการ</a:t>
                </a:r>
                <a:endParaRPr lang="en-US" sz="800" b="1" dirty="0">
                  <a:solidFill>
                    <a:schemeClr val="tx2">
                      <a:lumMod val="75000"/>
                    </a:schemeClr>
                  </a:solidFill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25" name="AutoShape 18"/>
              <p:cNvSpPr>
                <a:spLocks noChangeArrowheads="1"/>
              </p:cNvSpPr>
              <p:nvPr/>
            </p:nvSpPr>
            <p:spPr bwMode="auto">
              <a:xfrm>
                <a:off x="5077643" y="1566919"/>
                <a:ext cx="1425295" cy="813834"/>
              </a:xfrm>
              <a:prstGeom prst="roundRect">
                <a:avLst>
                  <a:gd name="adj" fmla="val 16667"/>
                </a:avLst>
              </a:prstGeom>
              <a:solidFill>
                <a:srgbClr val="E7E6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lIns="0" tIns="108000" rIns="0" bIns="0"/>
              <a:lstStyle/>
              <a:p>
                <a:pPr algn="ctr">
                  <a:defRPr/>
                </a:pPr>
                <a: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5. ทรัพยากร</a:t>
                </a:r>
                <a:r>
                  <a:rPr lang="en-US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/>
                </a:r>
                <a:br>
                  <a:rPr lang="en-US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</a:br>
                <a:r>
                  <a:rPr lang="th-TH" sz="7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บุคคล</a:t>
                </a:r>
                <a:endParaRPr lang="en-US" sz="700" b="1" dirty="0">
                  <a:solidFill>
                    <a:schemeClr val="tx2">
                      <a:lumMod val="75000"/>
                    </a:schemeClr>
                  </a:solidFill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26" name="AutoShape 19"/>
              <p:cNvSpPr>
                <a:spLocks noChangeArrowheads="1"/>
              </p:cNvSpPr>
              <p:nvPr/>
            </p:nvSpPr>
            <p:spPr bwMode="auto">
              <a:xfrm>
                <a:off x="7362926" y="2338504"/>
                <a:ext cx="1320053" cy="958368"/>
              </a:xfrm>
              <a:prstGeom prst="roundRect">
                <a:avLst>
                  <a:gd name="adj" fmla="val 16667"/>
                </a:avLst>
              </a:prstGeom>
              <a:solidFill>
                <a:srgbClr val="EA2839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lIns="0" tIns="72000" rIns="0" bIns="0"/>
              <a:lstStyle/>
              <a:p>
                <a:pPr algn="ctr">
                  <a:defRPr/>
                </a:pPr>
                <a:endParaRPr lang="en-US" sz="400" b="1" dirty="0">
                  <a:solidFill>
                    <a:schemeClr val="tx2">
                      <a:lumMod val="75000"/>
                    </a:schemeClr>
                  </a:solidFill>
                  <a:latin typeface="Cordia New" pitchFamily="34" charset="-34"/>
                  <a:cs typeface="Cordia New" pitchFamily="34" charset="-34"/>
                </a:endParaRPr>
              </a:p>
              <a:p>
                <a:pPr algn="ctr">
                  <a:defRPr/>
                </a:pPr>
                <a:r>
                  <a:rPr lang="th-TH" sz="800" b="1" dirty="0">
                    <a:solidFill>
                      <a:schemeClr val="tx2">
                        <a:lumMod val="75000"/>
                      </a:schemeClr>
                    </a:solidFill>
                    <a:latin typeface="Cordia New" pitchFamily="34" charset="-34"/>
                    <a:cs typeface="Cordia New" pitchFamily="34" charset="-34"/>
                  </a:rPr>
                  <a:t>7. ผลการดำเนินการ</a:t>
                </a:r>
                <a:endParaRPr lang="en-US" sz="800" b="1" dirty="0">
                  <a:solidFill>
                    <a:schemeClr val="tx2">
                      <a:lumMod val="75000"/>
                    </a:schemeClr>
                  </a:solidFill>
                  <a:latin typeface="Cordia New" pitchFamily="34" charset="-34"/>
                  <a:cs typeface="Cordia New" pitchFamily="34" charset="-34"/>
                </a:endParaRPr>
              </a:p>
            </p:txBody>
          </p:sp>
          <p:sp>
            <p:nvSpPr>
              <p:cNvPr id="27" name="AutoShape 20"/>
              <p:cNvSpPr>
                <a:spLocks noChangeArrowheads="1"/>
              </p:cNvSpPr>
              <p:nvPr/>
            </p:nvSpPr>
            <p:spPr bwMode="auto">
              <a:xfrm rot="-5400000">
                <a:off x="3101977" y="2555875"/>
                <a:ext cx="392112" cy="287337"/>
              </a:xfrm>
              <a:prstGeom prst="leftRightArrow">
                <a:avLst>
                  <a:gd name="adj1" fmla="val 50000"/>
                  <a:gd name="adj2" fmla="val 26611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8" name="AutoShape 21"/>
              <p:cNvSpPr>
                <a:spLocks noChangeArrowheads="1"/>
              </p:cNvSpPr>
              <p:nvPr/>
            </p:nvSpPr>
            <p:spPr bwMode="auto">
              <a:xfrm rot="-5400000">
                <a:off x="4320012" y="3975894"/>
                <a:ext cx="423862" cy="287337"/>
              </a:xfrm>
              <a:prstGeom prst="leftRightArrow">
                <a:avLst>
                  <a:gd name="adj1" fmla="val 50000"/>
                  <a:gd name="adj2" fmla="val 26614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9" name="AutoShape 22"/>
              <p:cNvSpPr>
                <a:spLocks noChangeArrowheads="1"/>
              </p:cNvSpPr>
              <p:nvPr/>
            </p:nvSpPr>
            <p:spPr bwMode="auto">
              <a:xfrm>
                <a:off x="7901472" y="1395832"/>
                <a:ext cx="382587" cy="739774"/>
              </a:xfrm>
              <a:prstGeom prst="upDownArrow">
                <a:avLst>
                  <a:gd name="adj1" fmla="val 50000"/>
                  <a:gd name="adj2" fmla="val 36130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0" name="AutoShape 23"/>
              <p:cNvSpPr>
                <a:spLocks noChangeArrowheads="1"/>
              </p:cNvSpPr>
              <p:nvPr/>
            </p:nvSpPr>
            <p:spPr bwMode="auto">
              <a:xfrm>
                <a:off x="7767061" y="3283044"/>
                <a:ext cx="382587" cy="838200"/>
              </a:xfrm>
              <a:prstGeom prst="upDownArrow">
                <a:avLst>
                  <a:gd name="adj1" fmla="val 50000"/>
                  <a:gd name="adj2" fmla="val 36200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1" name="AutoShape 24"/>
              <p:cNvSpPr>
                <a:spLocks noChangeArrowheads="1"/>
              </p:cNvSpPr>
              <p:nvPr/>
            </p:nvSpPr>
            <p:spPr bwMode="auto">
              <a:xfrm rot="-5400000">
                <a:off x="5545585" y="2555876"/>
                <a:ext cx="392112" cy="287337"/>
              </a:xfrm>
              <a:prstGeom prst="leftRightArrow">
                <a:avLst>
                  <a:gd name="adj1" fmla="val 50000"/>
                  <a:gd name="adj2" fmla="val 26611"/>
                </a:avLst>
              </a:prstGeom>
              <a:solidFill>
                <a:srgbClr val="333333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9" name="Text Box 26"/>
            <p:cNvSpPr txBox="1">
              <a:spLocks noChangeArrowheads="1"/>
            </p:cNvSpPr>
            <p:nvPr/>
          </p:nvSpPr>
          <p:spPr bwMode="auto">
            <a:xfrm>
              <a:off x="2904533" y="5334000"/>
              <a:ext cx="4140750" cy="34766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ctr"/>
              <a:r>
                <a:rPr lang="th-TH" sz="1000" b="1" dirty="0">
                  <a:solidFill>
                    <a:srgbClr val="002060"/>
                  </a:solidFill>
                  <a:latin typeface="Cordia New" pitchFamily="34" charset="-34"/>
                  <a:cs typeface="Cordia New" pitchFamily="34" charset="-34"/>
                </a:rPr>
                <a:t>องค์ประกอบของ   </a:t>
              </a:r>
              <a:r>
                <a:rPr lang="en-US" sz="1000" b="1" dirty="0">
                  <a:solidFill>
                    <a:srgbClr val="002060"/>
                  </a:solidFill>
                  <a:latin typeface="Cordia New" pitchFamily="34" charset="-34"/>
                  <a:cs typeface="Cordia New" pitchFamily="34" charset="-34"/>
                </a:rPr>
                <a:t>PMQA</a:t>
              </a:r>
              <a:endParaRPr lang="en-US" sz="10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3786190" y="3626294"/>
            <a:ext cx="2857520" cy="3391064"/>
          </a:xfrm>
          <a:prstGeom prst="rect">
            <a:avLst/>
          </a:prstGeom>
          <a:solidFill>
            <a:srgbClr val="65FBBE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1188" tIns="25594" rIns="51188" bIns="25594">
            <a:spAutoFit/>
          </a:bodyPr>
          <a:lstStyle/>
          <a:p>
            <a:pPr indent="255942" algn="thaiDist" eaLnBrk="0" hangingPunct="0">
              <a:defRPr/>
            </a:pPr>
            <a:r>
              <a:rPr lang="th-TH" sz="13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ทั้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งนี้ เมื่อวันที่ 18 มิถุนายน 2552 คณะทำงานพัฒนาคุณภาพการบริหารจัดการ</a:t>
            </a:r>
            <a:r>
              <a:rPr lang="th-TH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ภาครัฐ (</a:t>
            </a:r>
            <a:r>
              <a:rPr lang="en-US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Working Team</a:t>
            </a:r>
            <a:r>
              <a:rPr lang="th-TH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) ซึ่งมี </a:t>
            </a:r>
            <a:r>
              <a:rPr lang="th-TH" sz="1200" spc="-16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รศช.</a:t>
            </a:r>
            <a:r>
              <a:rPr lang="th-TH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เพ็ญจาเป็น</a:t>
            </a:r>
            <a:r>
              <a:rPr lang="th-TH" sz="1200" spc="-16" dirty="0" smtClean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ประธานได้</a:t>
            </a:r>
            <a:r>
              <a:rPr lang="th-TH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จัดการประชุมครั้งที่ </a:t>
            </a:r>
            <a:r>
              <a:rPr lang="en-US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1</a:t>
            </a:r>
            <a:r>
              <a:rPr lang="th-TH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/255</a:t>
            </a:r>
            <a:r>
              <a:rPr lang="en-US" sz="1200" spc="-16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2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ณ ห้องประชุมสุนทร หงส์ลดา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รมภ์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โดยที่ประชุมได้รับทราบกรอบและแนวทางการดำเนินงานตามเกณฑ์คุณภาพการบริหารจัดการภาครัฐ ประจำปี 2552 ตามคำรับรองการปฏิบัติราชการประจำปี 2552 มิติที่ 4 มิติด้านการพัฒนาองค์การ ตัวชี้วัดที่ 14 ระดับความสำเร็จของการพัฒนาคุณภาพการบริหารจัดการภาครัฐ (ร้อยละ 20) ที่สำนักงาน 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ก.พ.ร.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กำหนด</a:t>
            </a:r>
            <a:r>
              <a:rPr lang="th-TH" sz="1200" dirty="0" smtClean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ร่วมกัน</a:t>
            </a:r>
            <a:endParaRPr lang="en-US" sz="1200" dirty="0">
              <a:solidFill>
                <a:srgbClr val="003CB4"/>
              </a:solidFill>
              <a:latin typeface="Cordia New" pitchFamily="34" charset="-34"/>
              <a:cs typeface="Cordia New" pitchFamily="34" charset="-34"/>
            </a:endParaRPr>
          </a:p>
          <a:p>
            <a:pPr indent="255942" algn="thaiDist" eaLnBrk="0" hangingPunct="0">
              <a:defRPr/>
            </a:pP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ในระยะยาว การ</a:t>
            </a:r>
            <a:r>
              <a:rPr lang="th-TH" sz="1200" dirty="0" smtClean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ดำเนินงาน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ตามกระบวนการ</a:t>
            </a:r>
            <a:r>
              <a:rPr lang="en-US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en-US" sz="1200" dirty="0" smtClean="0">
                <a:solidFill>
                  <a:srgbClr val="86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PMQA</a:t>
            </a:r>
            <a:r>
              <a:rPr lang="th-TH" sz="1200" dirty="0" smtClean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ของ 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สศช.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จะให้ผลและบรรลุเป้าหมายมากน้อยเพียงใด ต้องอาศัยพลังการมีส่วนร่วมจากประชาคม 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สศช.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ในทุกระดับ เพื่อผลักดันการทำงานและสร้างความสำเร็จในการยกระดับการบริหารจัดการของ 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สศช.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ให้สามารถดำเนินการต่อไปได้อย่างเข้มข้นและต่อเนื่อง ในลักษณะของการเรียนรู้ร่วมกันพร้อมการปฏิบัติ ทั้งในส่วนที่สำนักงาน 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ก.พ.ร.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กำหนด และที่คณะทำงานของ </a:t>
            </a:r>
            <a:r>
              <a:rPr lang="th-TH" sz="1200" dirty="0" err="1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สศช.</a:t>
            </a:r>
            <a:r>
              <a:rPr lang="th-TH" sz="1200" dirty="0">
                <a:solidFill>
                  <a:srgbClr val="003CB4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เข้ามารับใช้ประชาคมทุกท่าน เพื่อร่วมกันพัฒนาองค์กรของเราให้ก้าวหน้าและยั่งยืนต่อไป</a:t>
            </a:r>
            <a:endParaRPr lang="th-TH" sz="1200" dirty="0">
              <a:solidFill>
                <a:srgbClr val="003CB4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65317" y="3626294"/>
            <a:ext cx="3367791" cy="898078"/>
          </a:xfrm>
          <a:prstGeom prst="roundRect">
            <a:avLst>
              <a:gd name="adj" fmla="val 16667"/>
            </a:avLst>
          </a:prstGeom>
          <a:solidFill>
            <a:srgbClr val="C9DAFF"/>
          </a:solidFill>
          <a:ln w="38100" algn="in">
            <a:solidFill>
              <a:srgbClr val="263F6A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35405" marR="157973" lvl="1" indent="0" algn="thaiDist" defTabSz="1077305">
              <a:spcAft>
                <a:spcPts val="748"/>
              </a:spcAft>
            </a:pPr>
            <a:r>
              <a:rPr lang="th-TH" sz="1000" b="1" dirty="0">
                <a:solidFill>
                  <a:srgbClr val="002060"/>
                </a:solidFill>
                <a:latin typeface="Angsana New" pitchFamily="18" charset="-34"/>
                <a:ea typeface="Angsana New" pitchFamily="18" charset="-34"/>
              </a:rPr>
              <a:t>1.</a:t>
            </a:r>
            <a:r>
              <a:rPr lang="en-US" sz="1000" b="1" dirty="0">
                <a:solidFill>
                  <a:srgbClr val="002060"/>
                </a:solidFill>
                <a:latin typeface="Calibri"/>
                <a:ea typeface="Angsana New" pitchFamily="18" charset="-34"/>
                <a:cs typeface="Cordia New" pitchFamily="34" charset="-34"/>
              </a:rPr>
              <a:t> </a:t>
            </a:r>
            <a:r>
              <a:rPr lang="th-TH" sz="1000" b="1" dirty="0">
                <a:solidFill>
                  <a:srgbClr val="002060"/>
                </a:solidFill>
                <a:latin typeface="Cordia New" pitchFamily="34" charset="-34"/>
                <a:ea typeface="Angsana New" pitchFamily="18" charset="-34"/>
                <a:cs typeface="Cordia New" pitchFamily="34" charset="-34"/>
              </a:rPr>
              <a:t>การนำองค์กร</a:t>
            </a:r>
            <a:r>
              <a:rPr lang="th-TH" sz="1000" dirty="0">
                <a:solidFill>
                  <a:srgbClr val="002060"/>
                </a:solidFill>
                <a:latin typeface="Cordia New" pitchFamily="34" charset="-34"/>
                <a:ea typeface="Angsana New" pitchFamily="18" charset="-34"/>
                <a:cs typeface="Cordia New" pitchFamily="34" charset="-34"/>
              </a:rPr>
              <a:t> </a:t>
            </a:r>
            <a:r>
              <a:rPr lang="th-TH" sz="1000" dirty="0">
                <a:latin typeface="Cordia New" pitchFamily="34" charset="-34"/>
                <a:ea typeface="Angsana New" pitchFamily="18" charset="-34"/>
                <a:cs typeface="Cordia New" pitchFamily="34" charset="-34"/>
              </a:rPr>
              <a:t>เป็นการตรวจประเมินการดำเนินการของผู้บริหารในเรื่องวิสัยทัศน์ เป้าประสงค์ระยะสั้นและระยะยาว ค่านิยมและความคาดหวังในผลการดำเนินการ การให้ความสำคัญกับผู้รับบริการและผู้มีส่วนได้ส่วนเสีย การกระจายอำนาจการตัดสินใจ การสร้างนวัตกรรม และการเรียนรู้ภายในองค์กร รวมทั้งการกำกับดูแลตนเองที่ดี และการดำเนินการเกี่ยวกับความรับผิดชอบต่อสังคมและชุมชน </a:t>
            </a:r>
            <a:endParaRPr lang="th-TH" sz="1000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65318" y="4595810"/>
            <a:ext cx="3367791" cy="633587"/>
          </a:xfrm>
          <a:prstGeom prst="roundRect">
            <a:avLst>
              <a:gd name="adj" fmla="val 16667"/>
            </a:avLst>
          </a:prstGeom>
          <a:solidFill>
            <a:srgbClr val="D9D9F3"/>
          </a:solidFill>
          <a:ln w="38100" algn="in">
            <a:solidFill>
              <a:srgbClr val="693A77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35405" lvl="1" indent="0" algn="thaiDist" defTabSz="1077305">
              <a:spcBef>
                <a:spcPts val="75"/>
              </a:spcBef>
              <a:spcAft>
                <a:spcPts val="748"/>
              </a:spcAft>
            </a:pPr>
            <a:r>
              <a:rPr lang="th-TH" sz="1000" b="1" dirty="0">
                <a:solidFill>
                  <a:srgbClr val="002060"/>
                </a:solidFill>
                <a:latin typeface="Cordia New" pitchFamily="34" charset="-34"/>
                <a:ea typeface="Angsana New" pitchFamily="18" charset="-34"/>
                <a:cs typeface="Cordia New" pitchFamily="34" charset="-34"/>
              </a:rPr>
              <a:t>2. การวางแผนเชิงยุทธศาสตร์</a:t>
            </a:r>
            <a:r>
              <a:rPr lang="th-TH" sz="1000" dirty="0">
                <a:solidFill>
                  <a:srgbClr val="002060"/>
                </a:solidFill>
                <a:latin typeface="Cordia New" pitchFamily="34" charset="-34"/>
                <a:ea typeface="Angsana New" pitchFamily="18" charset="-34"/>
                <a:cs typeface="Cordia New" pitchFamily="34" charset="-34"/>
              </a:rPr>
              <a:t>  </a:t>
            </a:r>
            <a:r>
              <a:rPr lang="th-TH" sz="1000" dirty="0">
                <a:latin typeface="Cordia New" pitchFamily="34" charset="-34"/>
                <a:ea typeface="Angsana New" pitchFamily="18" charset="-34"/>
                <a:cs typeface="Cordia New" pitchFamily="34" charset="-34"/>
              </a:rPr>
              <a:t>เป็นการตรวจประเมินวิธีการกำหนดและวิธีการถ่ายทอดยุทธศาสตร์ เป้าประสงค์และกลยุทธ์หลัก รวมทั้งแผนปฏิบัติราชการ เพื่อนำไปปฏิบัติและวัดผลความก้าวหน้า </a:t>
            </a:r>
            <a:endParaRPr lang="th-TH" sz="1000" dirty="0"/>
          </a:p>
        </p:txBody>
      </p: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265543" y="6224657"/>
            <a:ext cx="3388179" cy="3372306"/>
            <a:chOff x="2003" y="53"/>
            <a:chExt cx="7470" cy="6940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>
              <a:off x="2048" y="5081"/>
              <a:ext cx="7425" cy="1912"/>
            </a:xfrm>
            <a:prstGeom prst="roundRect">
              <a:avLst>
                <a:gd name="adj" fmla="val 16667"/>
              </a:avLst>
            </a:prstGeom>
            <a:solidFill>
              <a:srgbClr val="FFE5FF"/>
            </a:solidFill>
            <a:ln w="38100" algn="in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64139" marR="60577" lvl="1" indent="0" algn="thaiDist" defTabSz="1077305">
                <a:spcAft>
                  <a:spcPts val="0"/>
                </a:spcAft>
              </a:pPr>
              <a:r>
                <a:rPr lang="th-TH" sz="1000" b="1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7. ผลลัพธ์การดำเนินการ 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เป็นการตรวจประเมินผลการดำเนินการและแนวโน้มการดำเนินการในมิติดังต่อไปนี้ 1) มิติด้านประสิทธิผล 2) มิติด้านคุณภาพการให้บริการ </a:t>
              </a:r>
              <a:b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</a:b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3) มิติด้านประสิทธิภาพการปฏิบัติราชการ และ 4) มิติด้านการพัฒนาองค์กร นอกจากนี้ </a:t>
              </a:r>
              <a:b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</a:b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ยังตรวจประเมินผลการดำเนินการของ </a:t>
              </a:r>
              <a:r>
                <a:rPr lang="th-TH" sz="1000" dirty="0" err="1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สศช.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โดยเปรียบเทียบกับส่วนราชการอื่นที่มีภารกิจคล้ายคลึงกันด้วย</a:t>
              </a:r>
              <a:endParaRPr lang="th-TH" sz="1000" dirty="0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2003" y="53"/>
              <a:ext cx="7425" cy="1012"/>
            </a:xfrm>
            <a:prstGeom prst="roundRect">
              <a:avLst>
                <a:gd name="adj" fmla="val 16667"/>
              </a:avLst>
            </a:prstGeom>
            <a:solidFill>
              <a:srgbClr val="DCF0C6"/>
            </a:solidFill>
            <a:ln w="38100" algn="in">
              <a:solidFill>
                <a:srgbClr val="73AF55"/>
              </a:solidFill>
              <a:round/>
              <a:headEnd/>
              <a:tailEnd/>
            </a:ln>
            <a:effectLst/>
          </p:spPr>
          <p:txBody>
            <a:bodyPr vert="horz" wrap="square" lIns="0" tIns="72000" rIns="0" bIns="0" numCol="1" anchor="t" anchorCtr="0" compatLnSpc="1">
              <a:prstTxWarp prst="textNoShape">
                <a:avLst/>
              </a:prstTxWarp>
            </a:bodyPr>
            <a:lstStyle/>
            <a:p>
              <a:pPr marL="135405" marR="119965" lvl="1" indent="0" algn="thaiDist" defTabSz="1077305">
                <a:spcBef>
                  <a:spcPts val="75"/>
                </a:spcBef>
                <a:spcAft>
                  <a:spcPts val="748"/>
                </a:spcAft>
                <a:tabLst>
                  <a:tab pos="135405" algn="l"/>
                </a:tabLst>
              </a:pPr>
              <a:r>
                <a:rPr lang="th-TH" sz="1000" b="1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4. การวัด การวิเคราะห์ และการจัดการความรู้</a:t>
              </a:r>
              <a:r>
                <a:rPr lang="th-TH" sz="1000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เป็นการตรวจประเมินวิธีการเลือก รวบรวม วิเคราะห์ จัดการ และปรับปรุงข้อมูลสารสนเทศ และจัดการความรู้</a:t>
              </a:r>
              <a:endParaRPr lang="th-TH" sz="1000" dirty="0"/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2003" y="1177"/>
              <a:ext cx="7425" cy="210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algn="in">
              <a:solidFill>
                <a:srgbClr val="FDC82F"/>
              </a:solidFill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64139" marR="149659" lvl="1" indent="0" algn="thaiDist" defTabSz="1077305">
                <a:spcBef>
                  <a:spcPts val="75"/>
                </a:spcBef>
                <a:spcAft>
                  <a:spcPts val="748"/>
                </a:spcAft>
              </a:pPr>
              <a:r>
                <a:rPr lang="th-TH" sz="1000" b="1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5. การมุ่งเน้นทรัพยากรบุคคล</a:t>
              </a:r>
              <a:r>
                <a:rPr lang="th-TH" sz="1000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เป็นการตรวจประเมินระบบงานและระบบการเรียนรู้ของบุคลากร การสร้างแรงจูงใจที่ช่วยให้บุคลากรพัฒนาตนเองและใช้ศักยภาพอย่างเต็มที่เพื่อให้มุ่งไปในแนวทางเดียวกันกับเป้าประสงค์และแผนปฏิบัติการโดยรวมของ </a:t>
              </a:r>
              <a:r>
                <a:rPr lang="th-TH" sz="1000" dirty="0" err="1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สศช.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 รวมทั้งความใส่ใจการสร้างและรักษาสภาพแวดล้อมในการทำงาน การสร้าง</a:t>
              </a:r>
              <a:r>
                <a:rPr lang="th-TH" sz="1000" dirty="0" smtClean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บรรยากาศ</a:t>
              </a:r>
              <a:br>
                <a:rPr lang="th-TH" sz="1000" dirty="0" smtClean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</a:br>
              <a:r>
                <a:rPr lang="th-TH" sz="1000" dirty="0" smtClean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ที่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เอื้อต่อการปฏิบัติงานของบุคลากรซึ่งจะนำไปสู่ผลการดำเนินการที่เป็นเลิศ และความเจริญก้าวหน้าของบุคลากรด้วย	 </a:t>
              </a:r>
              <a:endParaRPr lang="th-TH" sz="1000" dirty="0"/>
            </a:p>
          </p:txBody>
        </p:sp>
        <p:sp>
          <p:nvSpPr>
            <p:cNvPr id="15372" name="AutoShape 12"/>
            <p:cNvSpPr>
              <a:spLocks noChangeArrowheads="1"/>
            </p:cNvSpPr>
            <p:nvPr/>
          </p:nvSpPr>
          <p:spPr bwMode="auto">
            <a:xfrm>
              <a:off x="2003" y="3426"/>
              <a:ext cx="7425" cy="1454"/>
            </a:xfrm>
            <a:prstGeom prst="roundRect">
              <a:avLst>
                <a:gd name="adj" fmla="val 16667"/>
              </a:avLst>
            </a:prstGeom>
            <a:solidFill>
              <a:srgbClr val="FFE8D1"/>
            </a:solidFill>
            <a:ln w="38100" algn="in">
              <a:solidFill>
                <a:srgbClr val="FF7900"/>
              </a:solidFill>
              <a:round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64139" marR="90270" lvl="1" indent="0" algn="thaiDist" defTabSz="1077305">
                <a:spcBef>
                  <a:spcPts val="2400"/>
                </a:spcBef>
                <a:spcAft>
                  <a:spcPts val="0"/>
                </a:spcAft>
              </a:pPr>
              <a:r>
                <a:rPr lang="th-TH" sz="1000" b="1" dirty="0" smtClean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6</a:t>
              </a:r>
              <a:r>
                <a:rPr lang="th-TH" sz="1000" b="1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. การจัดการกระบวนการ</a:t>
              </a:r>
              <a:r>
                <a:rPr lang="th-TH" sz="1000" dirty="0">
                  <a:solidFill>
                    <a:srgbClr val="002060"/>
                  </a:solidFill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เป็นการตรวจประเมินแง่มุมที่สำคัญทั้งหมดของ</a:t>
              </a:r>
              <a:b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</a:b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การจัดการกระบวนการ การให้บริการ และกระบวนการอื่นที่สำคัญที่ช่วยสร้างคุณค่าแก่</a:t>
              </a:r>
              <a:r>
                <a:rPr lang="th-TH" sz="1000" dirty="0" smtClean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ผู้รับบริการ ผู้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มีส่วนได้ส่วนเสีย และการบรรลุ</a:t>
              </a:r>
              <a:r>
                <a:rPr lang="th-TH" sz="1000" dirty="0" err="1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พันธ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กิจของ </a:t>
              </a:r>
              <a:r>
                <a:rPr lang="th-TH" sz="1000" dirty="0" err="1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สศช.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ตลอดจนกระบวนการสนับสนุนที่สำคัญต่างๆ หมวดนี้ครอบคลุมกระบวนการที่สำคัญของ </a:t>
              </a:r>
              <a:r>
                <a:rPr lang="th-TH" sz="1000" dirty="0" err="1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สศช.</a:t>
              </a:r>
              <a:r>
                <a:rPr lang="th-TH" sz="1000" dirty="0">
                  <a:latin typeface="Cordia New" pitchFamily="34" charset="-34"/>
                  <a:ea typeface="Angsana New" pitchFamily="18" charset="-34"/>
                  <a:cs typeface="Cordia New" pitchFamily="34" charset="-34"/>
                </a:rPr>
                <a:t> ทั้งหมด  </a:t>
              </a:r>
              <a:endParaRPr lang="th-TH" sz="1000" dirty="0">
                <a:latin typeface="Cordia New" pitchFamily="34" charset="-34"/>
                <a:cs typeface="Cordia New" pitchFamily="34" charset="-34"/>
              </a:endParaRPr>
            </a:p>
          </p:txBody>
        </p:sp>
      </p:grp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265318" y="5284677"/>
            <a:ext cx="3367792" cy="862353"/>
          </a:xfrm>
          <a:prstGeom prst="roundRect">
            <a:avLst>
              <a:gd name="adj" fmla="val 16667"/>
            </a:avLst>
          </a:prstGeom>
          <a:solidFill>
            <a:srgbClr val="D9F5FB"/>
          </a:solidFill>
          <a:ln w="38100" algn="in">
            <a:solidFill>
              <a:srgbClr val="66FFFF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35405" lvl="1" indent="0" algn="thaiDist" defTabSz="1077305">
              <a:spcBef>
                <a:spcPts val="75"/>
              </a:spcBef>
              <a:spcAft>
                <a:spcPts val="748"/>
              </a:spcAft>
              <a:tabLst>
                <a:tab pos="135405" algn="l"/>
              </a:tabLst>
            </a:pPr>
            <a:r>
              <a:rPr lang="th-TH" sz="1000" b="1" dirty="0">
                <a:solidFill>
                  <a:srgbClr val="002060"/>
                </a:solidFill>
                <a:latin typeface="Cordia New" pitchFamily="34" charset="-34"/>
                <a:cs typeface="Cordia New" pitchFamily="34" charset="-34"/>
              </a:rPr>
              <a:t>3. การให้ความสำคัญกับผู้บริการและผู้มีส่วนได้ส่วนเสีย</a:t>
            </a:r>
            <a:r>
              <a:rPr lang="th-TH" sz="1000" dirty="0">
                <a:solidFill>
                  <a:srgbClr val="002060"/>
                </a:solidFill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1000" dirty="0">
                <a:latin typeface="Cordia New" pitchFamily="34" charset="-34"/>
                <a:cs typeface="Cordia New" pitchFamily="34" charset="-34"/>
              </a:rPr>
              <a:t>เป็นการตรวจประเมินว่า </a:t>
            </a:r>
            <a:r>
              <a:rPr lang="th-TH" sz="1000" dirty="0" err="1">
                <a:latin typeface="Cordia New" pitchFamily="34" charset="-34"/>
                <a:cs typeface="Cordia New" pitchFamily="34" charset="-34"/>
              </a:rPr>
              <a:t>สศช.</a:t>
            </a:r>
            <a:r>
              <a:rPr lang="th-TH" sz="1000" dirty="0">
                <a:latin typeface="Cordia New" pitchFamily="34" charset="-34"/>
                <a:cs typeface="Cordia New" pitchFamily="34" charset="-34"/>
              </a:rPr>
              <a:t> กำหนดความต้องการ และความคาดหวังของผู้รับบริการและผู้มีส่วนได้ส่วนเสียอย่างไร รวมทั้งมีวิธีการสร้างความสัมพันธ์กับผู้รับบริการและผู้มีส่วนได้ส่วนเสีย การกำหนดปัจจัย</a:t>
            </a:r>
            <a:br>
              <a:rPr lang="th-TH" sz="1000" dirty="0">
                <a:latin typeface="Cordia New" pitchFamily="34" charset="-34"/>
                <a:cs typeface="Cordia New" pitchFamily="34" charset="-34"/>
              </a:rPr>
            </a:br>
            <a:r>
              <a:rPr lang="th-TH" sz="1000" dirty="0">
                <a:latin typeface="Cordia New" pitchFamily="34" charset="-34"/>
                <a:cs typeface="Cordia New" pitchFamily="34" charset="-34"/>
              </a:rPr>
              <a:t>ที่สำคัญที่ทำให้ผู้รับบริการและผู้มีส่วนได้ส่วนเสียมีความพึงพอใจ และทำให้ </a:t>
            </a:r>
            <a:r>
              <a:rPr lang="th-TH" sz="1000" dirty="0" err="1">
                <a:latin typeface="Cordia New" pitchFamily="34" charset="-34"/>
                <a:cs typeface="Cordia New" pitchFamily="34" charset="-34"/>
              </a:rPr>
              <a:t>สศช.</a:t>
            </a:r>
            <a:r>
              <a:rPr lang="th-TH" sz="1000" dirty="0">
                <a:latin typeface="Cordia New" pitchFamily="34" charset="-34"/>
                <a:cs typeface="Cordia New" pitchFamily="34" charset="-34"/>
              </a:rPr>
              <a:t/>
            </a:r>
            <a:br>
              <a:rPr lang="th-TH" sz="1000" dirty="0">
                <a:latin typeface="Cordia New" pitchFamily="34" charset="-34"/>
                <a:cs typeface="Cordia New" pitchFamily="34" charset="-34"/>
              </a:rPr>
            </a:br>
            <a:r>
              <a:rPr lang="th-TH" sz="1000" dirty="0">
                <a:latin typeface="Cordia New" pitchFamily="34" charset="-34"/>
                <a:cs typeface="Cordia New" pitchFamily="34" charset="-34"/>
              </a:rPr>
              <a:t> มีภาพลักษณ์องค์กรที่ดีขึ้น </a:t>
            </a:r>
            <a:endParaRPr lang="en-US" sz="1000" dirty="0">
              <a:latin typeface="Cordia New" pitchFamily="34" charset="-34"/>
              <a:cs typeface="Cordia New" pitchFamily="34" charset="-34"/>
            </a:endParaRPr>
          </a:p>
          <a:p>
            <a:pPr marL="342077" lvl="1" indent="0" algn="thaiDist" defTabSz="1077305">
              <a:spcBef>
                <a:spcPts val="75"/>
              </a:spcBef>
              <a:spcAft>
                <a:spcPts val="748"/>
              </a:spcAft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437</TotalTime>
  <Words>458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NESDB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IT-Center</dc:creator>
  <cp:lastModifiedBy>nopadol</cp:lastModifiedBy>
  <cp:revision>54</cp:revision>
  <dcterms:created xsi:type="dcterms:W3CDTF">2009-01-13T06:54:07Z</dcterms:created>
  <dcterms:modified xsi:type="dcterms:W3CDTF">2009-11-23T03:49:43Z</dcterms:modified>
</cp:coreProperties>
</file>