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21602700" cy="12241213"/>
  <p:notesSz cx="6858000" cy="9144000"/>
  <p:defaultTextStyle>
    <a:defPPr>
      <a:defRPr lang="th-TH"/>
    </a:defPPr>
    <a:lvl1pPr marL="0" algn="l" defTabSz="1933865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1pPr>
    <a:lvl2pPr marL="966932" algn="l" defTabSz="1933865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2pPr>
    <a:lvl3pPr marL="1933865" algn="l" defTabSz="1933865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3pPr>
    <a:lvl4pPr marL="2900797" algn="l" defTabSz="1933865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4pPr>
    <a:lvl5pPr marL="3867729" algn="l" defTabSz="1933865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5pPr>
    <a:lvl6pPr marL="4834661" algn="l" defTabSz="1933865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6pPr>
    <a:lvl7pPr marL="5801594" algn="l" defTabSz="1933865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7pPr>
    <a:lvl8pPr marL="6768526" algn="l" defTabSz="1933865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8pPr>
    <a:lvl9pPr marL="7735458" algn="l" defTabSz="1933865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99CC"/>
    <a:srgbClr val="000000"/>
    <a:srgbClr val="E7E7E7"/>
    <a:srgbClr val="C4C4C4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726" y="-402"/>
      </p:cViewPr>
      <p:guideLst>
        <p:guide orient="horz" pos="3856"/>
        <p:guide pos="68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36A94-2FC6-4579-BC10-1125259B1882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4813" y="685800"/>
            <a:ext cx="60483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C7CF-C16D-482F-9D9D-30D75A214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15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AC7CF-C16D-482F-9D9D-30D75A2144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65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902273"/>
            <a:ext cx="21602700" cy="533894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3386" tIns="96693" rIns="193386" bIns="96693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21602700" cy="690227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3386" tIns="96693" rIns="193386" bIns="96693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4734253"/>
            <a:ext cx="21602700" cy="408040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3386" tIns="96693" rIns="193386" bIns="96693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856283"/>
            <a:ext cx="21602700" cy="9112903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3386" tIns="96693" rIns="193386" bIns="96693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81841" y="9018560"/>
            <a:ext cx="13317436" cy="1574542"/>
          </a:xfrm>
        </p:spPr>
        <p:txBody>
          <a:bodyPr>
            <a:normAutofit/>
          </a:bodyPr>
          <a:lstStyle>
            <a:lvl1pPr marL="0" indent="0" algn="l">
              <a:buNone/>
              <a:defRPr sz="4700">
                <a:solidFill>
                  <a:schemeClr val="tx2"/>
                </a:solidFill>
              </a:defRPr>
            </a:lvl1pPr>
            <a:lvl2pPr marL="96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933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900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867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834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801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768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735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73E1-B58C-4AB5-A744-26CC13534871}" type="datetimeFigureOut">
              <a:rPr lang="th-TH" smtClean="0"/>
              <a:t>03/06/58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6365-86B1-4752-8DA3-6EED02BB3223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1536" y="5590994"/>
            <a:ext cx="16951767" cy="3200720"/>
          </a:xfrm>
          <a:effectLst/>
        </p:spPr>
        <p:txBody>
          <a:bodyPr>
            <a:noAutofit/>
          </a:bodyPr>
          <a:lstStyle>
            <a:lvl1pPr marL="1353705" indent="-966932" algn="l">
              <a:defRPr sz="11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00563" y="1305727"/>
            <a:ext cx="15121890" cy="620221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73E1-B58C-4AB5-A744-26CC13534871}" type="datetimeFigureOut">
              <a:rPr lang="th-TH" smtClean="0"/>
              <a:t>03/06/58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6365-86B1-4752-8DA3-6EED02BB322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25753" y="672066"/>
            <a:ext cx="4860608" cy="935019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3218" y="1305729"/>
            <a:ext cx="11409191" cy="87368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73E1-B58C-4AB5-A744-26CC13534871}" type="datetimeFigureOut">
              <a:rPr lang="th-TH" smtClean="0"/>
              <a:t>03/06/58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6365-86B1-4752-8DA3-6EED02BB322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73E1-B58C-4AB5-A744-26CC13534871}" type="datetimeFigureOut">
              <a:rPr lang="th-TH" smtClean="0"/>
              <a:t>03/06/58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6365-86B1-4752-8DA3-6EED02BB3223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2700338" y="1305729"/>
            <a:ext cx="15121890" cy="62022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902273"/>
            <a:ext cx="21602700" cy="533894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3386" tIns="96693" rIns="193386" bIns="96693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602700" cy="690227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3386" tIns="96693" rIns="193386" bIns="96693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4734253"/>
            <a:ext cx="21602700" cy="408040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3386" tIns="96693" rIns="193386" bIns="96693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856283"/>
            <a:ext cx="21602700" cy="9112903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3386" tIns="96693" rIns="193386" bIns="96693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3423" y="3878076"/>
            <a:ext cx="14096248" cy="4325561"/>
          </a:xfrm>
          <a:effectLst/>
        </p:spPr>
        <p:txBody>
          <a:bodyPr anchor="b"/>
          <a:lstStyle>
            <a:lvl1pPr algn="r">
              <a:defRPr sz="97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78010" y="8224194"/>
            <a:ext cx="14105292" cy="1491257"/>
          </a:xfrm>
        </p:spPr>
        <p:txBody>
          <a:bodyPr anchor="t"/>
          <a:lstStyle>
            <a:lvl1pPr marL="0" indent="0" algn="r">
              <a:buNone/>
              <a:defRPr sz="4200">
                <a:solidFill>
                  <a:schemeClr val="tx2"/>
                </a:solidFill>
              </a:defRPr>
            </a:lvl1pPr>
            <a:lvl2pPr marL="966932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2pPr>
            <a:lvl3pPr marL="1933865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3pPr>
            <a:lvl4pPr marL="2900797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4pPr>
            <a:lvl5pPr marL="3867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5pPr>
            <a:lvl6pPr marL="4834661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6pPr>
            <a:lvl7pPr marL="5801594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7pPr>
            <a:lvl8pPr marL="6768526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8pPr>
            <a:lvl9pPr marL="7735458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73E1-B58C-4AB5-A744-26CC13534871}" type="datetimeFigureOut">
              <a:rPr lang="th-TH" smtClean="0"/>
              <a:t>03/06/58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6365-86B1-4752-8DA3-6EED02BB322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73E1-B58C-4AB5-A744-26CC13534871}" type="datetimeFigureOut">
              <a:rPr lang="th-TH" smtClean="0"/>
              <a:t>03/06/58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6365-86B1-4752-8DA3-6EED02BB3223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700335" y="1305727"/>
            <a:ext cx="7906588" cy="62022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10974172" y="1305729"/>
            <a:ext cx="7906588" cy="62022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0338" y="1305729"/>
            <a:ext cx="7906588" cy="114194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51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966932" indent="0">
              <a:buNone/>
              <a:defRPr sz="4200" b="1"/>
            </a:lvl2pPr>
            <a:lvl3pPr marL="1933865" indent="0">
              <a:buNone/>
              <a:defRPr sz="3800" b="1"/>
            </a:lvl3pPr>
            <a:lvl4pPr marL="2900797" indent="0">
              <a:buNone/>
              <a:defRPr sz="3400" b="1"/>
            </a:lvl4pPr>
            <a:lvl5pPr marL="3867729" indent="0">
              <a:buNone/>
              <a:defRPr sz="3400" b="1"/>
            </a:lvl5pPr>
            <a:lvl6pPr marL="4834661" indent="0">
              <a:buNone/>
              <a:defRPr sz="3400" b="1"/>
            </a:lvl6pPr>
            <a:lvl7pPr marL="5801594" indent="0">
              <a:buNone/>
              <a:defRPr sz="3400" b="1"/>
            </a:lvl7pPr>
            <a:lvl8pPr marL="6768526" indent="0">
              <a:buNone/>
              <a:defRPr sz="3400" b="1"/>
            </a:lvl8pPr>
            <a:lvl9pPr marL="7735458" indent="0">
              <a:buNone/>
              <a:defRPr sz="3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2106" y="2499519"/>
            <a:ext cx="7906588" cy="4896485"/>
          </a:xfrm>
        </p:spPr>
        <p:txBody>
          <a:bodyPr>
            <a:normAutofit/>
          </a:bodyPr>
          <a:lstStyle>
            <a:lvl1pPr>
              <a:defRPr sz="3800"/>
            </a:lvl1pPr>
            <a:lvl2pPr>
              <a:defRPr sz="3800"/>
            </a:lvl2pPr>
            <a:lvl3pPr>
              <a:defRPr sz="34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9251" y="1305729"/>
            <a:ext cx="7906588" cy="114194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51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966932" indent="0">
              <a:buNone/>
              <a:defRPr sz="4200" b="1"/>
            </a:lvl2pPr>
            <a:lvl3pPr marL="1933865" indent="0">
              <a:buNone/>
              <a:defRPr sz="3800" b="1"/>
            </a:lvl3pPr>
            <a:lvl4pPr marL="2900797" indent="0">
              <a:buNone/>
              <a:defRPr sz="3400" b="1"/>
            </a:lvl4pPr>
            <a:lvl5pPr marL="3867729" indent="0">
              <a:buNone/>
              <a:defRPr sz="3400" b="1"/>
            </a:lvl5pPr>
            <a:lvl6pPr marL="4834661" indent="0">
              <a:buNone/>
              <a:defRPr sz="3400" b="1"/>
            </a:lvl6pPr>
            <a:lvl7pPr marL="5801594" indent="0">
              <a:buNone/>
              <a:defRPr sz="3400" b="1"/>
            </a:lvl7pPr>
            <a:lvl8pPr marL="6768526" indent="0">
              <a:buNone/>
              <a:defRPr sz="3400" b="1"/>
            </a:lvl8pPr>
            <a:lvl9pPr marL="7735458" indent="0">
              <a:buNone/>
              <a:defRPr sz="3400" b="1"/>
            </a:lvl9pPr>
          </a:lstStyle>
          <a:p>
            <a:pPr marL="0" lvl="0" indent="0" algn="ctr" defTabSz="1933865" rtl="0" eaLnBrk="1" latinLnBrk="0" hangingPunct="1">
              <a:spcBef>
                <a:spcPct val="20000"/>
              </a:spcBef>
              <a:spcAft>
                <a:spcPts val="634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3872" y="2497208"/>
            <a:ext cx="7906588" cy="4896485"/>
          </a:xfrm>
        </p:spPr>
        <p:txBody>
          <a:bodyPr>
            <a:normAutofit/>
          </a:bodyPr>
          <a:lstStyle>
            <a:lvl1pPr>
              <a:defRPr sz="3800"/>
            </a:lvl1pPr>
            <a:lvl2pPr>
              <a:defRPr sz="3800"/>
            </a:lvl2pPr>
            <a:lvl3pPr>
              <a:defRPr sz="34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73E1-B58C-4AB5-A744-26CC13534871}" type="datetimeFigureOut">
              <a:rPr lang="th-TH" smtClean="0"/>
              <a:t>03/06/58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6365-86B1-4752-8DA3-6EED02BB3223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73E1-B58C-4AB5-A744-26CC13534871}" type="datetimeFigureOut">
              <a:rPr lang="th-TH" smtClean="0"/>
              <a:t>03/06/58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6365-86B1-4752-8DA3-6EED02BB322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73E1-B58C-4AB5-A744-26CC13534871}" type="datetimeFigureOut">
              <a:rPr lang="th-TH" smtClean="0"/>
              <a:t>03/06/58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6365-86B1-4752-8DA3-6EED02BB322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2363" y="3944392"/>
            <a:ext cx="8590251" cy="2246352"/>
          </a:xfrm>
          <a:effectLst/>
        </p:spPr>
        <p:txBody>
          <a:bodyPr anchor="b">
            <a:noAutofit/>
          </a:bodyPr>
          <a:lstStyle>
            <a:lvl1pPr marL="483466" indent="-483466" algn="l">
              <a:defRPr sz="59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2181" y="1305729"/>
            <a:ext cx="9490363" cy="8736867"/>
          </a:xfrm>
        </p:spPr>
        <p:txBody>
          <a:bodyPr anchor="ctr"/>
          <a:lstStyle>
            <a:lvl1pPr>
              <a:defRPr sz="4700"/>
            </a:lvl1pPr>
            <a:lvl2pPr>
              <a:defRPr sz="4200"/>
            </a:lvl2pPr>
            <a:lvl3pPr>
              <a:defRPr sz="3800"/>
            </a:lvl3pPr>
            <a:lvl4pPr>
              <a:defRPr sz="3400"/>
            </a:lvl4pPr>
            <a:lvl5pPr>
              <a:defRPr sz="30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1495" y="6243415"/>
            <a:ext cx="8005709" cy="3818941"/>
          </a:xfrm>
        </p:spPr>
        <p:txBody>
          <a:bodyPr/>
          <a:lstStyle>
            <a:lvl1pPr marL="0" indent="0">
              <a:buNone/>
              <a:defRPr sz="3000"/>
            </a:lvl1pPr>
            <a:lvl2pPr marL="966932" indent="0">
              <a:buNone/>
              <a:defRPr sz="2500"/>
            </a:lvl2pPr>
            <a:lvl3pPr marL="1933865" indent="0">
              <a:buNone/>
              <a:defRPr sz="2100"/>
            </a:lvl3pPr>
            <a:lvl4pPr marL="2900797" indent="0">
              <a:buNone/>
              <a:defRPr sz="1900"/>
            </a:lvl4pPr>
            <a:lvl5pPr marL="3867729" indent="0">
              <a:buNone/>
              <a:defRPr sz="1900"/>
            </a:lvl5pPr>
            <a:lvl6pPr marL="4834661" indent="0">
              <a:buNone/>
              <a:defRPr sz="1900"/>
            </a:lvl6pPr>
            <a:lvl7pPr marL="5801594" indent="0">
              <a:buNone/>
              <a:defRPr sz="1900"/>
            </a:lvl7pPr>
            <a:lvl8pPr marL="6768526" indent="0">
              <a:buNone/>
              <a:defRPr sz="1900"/>
            </a:lvl8pPr>
            <a:lvl9pPr marL="7735458" indent="0">
              <a:buNone/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73E1-B58C-4AB5-A744-26CC13534871}" type="datetimeFigureOut">
              <a:rPr lang="th-TH" smtClean="0"/>
              <a:t>03/06/58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6365-86B1-4752-8DA3-6EED02BB322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902273"/>
            <a:ext cx="21602700" cy="533894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3386" tIns="96693" rIns="193386" bIns="96693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21602700" cy="690227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3386" tIns="96693" rIns="193386" bIns="96693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4734253"/>
            <a:ext cx="21602700" cy="408040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3386" tIns="96693" rIns="193386" bIns="96693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856283"/>
            <a:ext cx="21602700" cy="9112903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3386" tIns="96693" rIns="193386" bIns="96693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572601" y="2040202"/>
            <a:ext cx="9721215" cy="5582989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4200"/>
            </a:lvl1pPr>
            <a:lvl2pPr marL="966932" indent="0">
              <a:buNone/>
              <a:defRPr sz="5900"/>
            </a:lvl2pPr>
            <a:lvl3pPr marL="1933865" indent="0">
              <a:buNone/>
              <a:defRPr sz="5100"/>
            </a:lvl3pPr>
            <a:lvl4pPr marL="2900797" indent="0">
              <a:buNone/>
              <a:defRPr sz="4200"/>
            </a:lvl4pPr>
            <a:lvl5pPr marL="3867729" indent="0">
              <a:buNone/>
              <a:defRPr sz="4200"/>
            </a:lvl5pPr>
            <a:lvl6pPr marL="4834661" indent="0">
              <a:buNone/>
              <a:defRPr sz="4200"/>
            </a:lvl6pPr>
            <a:lvl7pPr marL="5801594" indent="0">
              <a:buNone/>
              <a:defRPr sz="4200"/>
            </a:lvl7pPr>
            <a:lvl8pPr marL="6768526" indent="0">
              <a:buNone/>
              <a:defRPr sz="4200"/>
            </a:lvl8pPr>
            <a:lvl9pPr marL="7735458" indent="0">
              <a:buNone/>
              <a:defRPr sz="4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74008" y="1803671"/>
            <a:ext cx="8727344" cy="3860891"/>
          </a:xfrm>
        </p:spPr>
        <p:txBody>
          <a:bodyPr anchor="b"/>
          <a:lstStyle>
            <a:lvl1pPr marL="386773" indent="-386773">
              <a:buFont typeface="Georgia" pitchFamily="18" charset="0"/>
              <a:buChar char="*"/>
              <a:defRPr sz="3400"/>
            </a:lvl1pPr>
            <a:lvl2pPr marL="966932" indent="0">
              <a:buNone/>
              <a:defRPr sz="2500"/>
            </a:lvl2pPr>
            <a:lvl3pPr marL="1933865" indent="0">
              <a:buNone/>
              <a:defRPr sz="2100"/>
            </a:lvl3pPr>
            <a:lvl4pPr marL="2900797" indent="0">
              <a:buNone/>
              <a:defRPr sz="1900"/>
            </a:lvl4pPr>
            <a:lvl5pPr marL="3867729" indent="0">
              <a:buNone/>
              <a:defRPr sz="1900"/>
            </a:lvl5pPr>
            <a:lvl6pPr marL="4834661" indent="0">
              <a:buNone/>
              <a:defRPr sz="1900"/>
            </a:lvl6pPr>
            <a:lvl7pPr marL="5801594" indent="0">
              <a:buNone/>
              <a:defRPr sz="1900"/>
            </a:lvl7pPr>
            <a:lvl8pPr marL="6768526" indent="0">
              <a:buNone/>
              <a:defRPr sz="1900"/>
            </a:lvl8pPr>
            <a:lvl9pPr marL="7735458" indent="0">
              <a:buNone/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73E1-B58C-4AB5-A744-26CC13534871}" type="datetimeFigureOut">
              <a:rPr lang="th-TH" smtClean="0"/>
              <a:t>03/06/58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6365-86B1-4752-8DA3-6EED02BB3223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8170" y="7968785"/>
            <a:ext cx="15081109" cy="2040202"/>
          </a:xfrm>
        </p:spPr>
        <p:txBody>
          <a:bodyPr anchor="b">
            <a:noAutofit/>
          </a:bodyPr>
          <a:lstStyle>
            <a:lvl1pPr algn="l">
              <a:defRPr sz="97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112903"/>
            <a:ext cx="21602700" cy="3128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3386" tIns="96693" rIns="193386" bIns="96693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602700" cy="911290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3386" tIns="96693" rIns="193386" bIns="96693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6726249"/>
            <a:ext cx="21602700" cy="408040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3386" tIns="96693" rIns="193386" bIns="96693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856283"/>
            <a:ext cx="21602700" cy="9112903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3386" tIns="96693" rIns="193386" bIns="96693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36647" y="7804118"/>
            <a:ext cx="15385807" cy="2040202"/>
          </a:xfrm>
          <a:prstGeom prst="rect">
            <a:avLst/>
          </a:prstGeom>
          <a:effectLst/>
        </p:spPr>
        <p:txBody>
          <a:bodyPr vert="horz" lIns="193386" tIns="96693" rIns="193386" bIns="96693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0338" y="1307050"/>
            <a:ext cx="15121890" cy="6202215"/>
          </a:xfrm>
          <a:prstGeom prst="rect">
            <a:avLst/>
          </a:prstGeom>
        </p:spPr>
        <p:txBody>
          <a:bodyPr vert="horz" lIns="193386" tIns="96693" rIns="193386" bIns="9669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581822" y="11017093"/>
            <a:ext cx="5940743" cy="651731"/>
          </a:xfrm>
          <a:prstGeom prst="rect">
            <a:avLst/>
          </a:prstGeom>
        </p:spPr>
        <p:txBody>
          <a:bodyPr vert="horz" lIns="193386" tIns="96693" rIns="193386" bIns="96693" rtlCol="0" anchor="ctr"/>
          <a:lstStyle>
            <a:lvl1pPr algn="r">
              <a:defRPr sz="23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53A73E1-B58C-4AB5-A744-26CC13534871}" type="datetimeFigureOut">
              <a:rPr lang="th-TH" smtClean="0"/>
              <a:t>03/06/58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0134" y="11017093"/>
            <a:ext cx="7920992" cy="651731"/>
          </a:xfrm>
          <a:prstGeom prst="rect">
            <a:avLst/>
          </a:prstGeom>
        </p:spPr>
        <p:txBody>
          <a:bodyPr vert="horz" lIns="193386" tIns="96693" rIns="193386" bIns="96693" rtlCol="0" anchor="ctr"/>
          <a:lstStyle>
            <a:lvl1pPr algn="l">
              <a:defRPr sz="23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01125" y="11017093"/>
            <a:ext cx="4320540" cy="651731"/>
          </a:xfrm>
          <a:prstGeom prst="rect">
            <a:avLst/>
          </a:prstGeom>
        </p:spPr>
        <p:txBody>
          <a:bodyPr vert="horz" lIns="193386" tIns="96693" rIns="193386" bIns="96693" rtlCol="0" anchor="ctr"/>
          <a:lstStyle>
            <a:lvl1pPr algn="ctr">
              <a:defRPr sz="2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D266365-86B1-4752-8DA3-6EED02BB3223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676853" indent="-676853" algn="r" defTabSz="1933865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97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3466" indent="-386773" algn="l" defTabSz="1933865" rtl="0" eaLnBrk="1" latinLnBrk="0" hangingPunct="1">
        <a:spcBef>
          <a:spcPct val="20000"/>
        </a:spcBef>
        <a:spcAft>
          <a:spcPts val="6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4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160319" indent="-386773" algn="l" defTabSz="1933865" rtl="0" eaLnBrk="1" latinLnBrk="0" hangingPunct="1">
        <a:spcBef>
          <a:spcPct val="20000"/>
        </a:spcBef>
        <a:spcAft>
          <a:spcPts val="6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4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740478" indent="-386773" algn="l" defTabSz="1933865" rtl="0" eaLnBrk="1" latinLnBrk="0" hangingPunct="1">
        <a:spcBef>
          <a:spcPct val="20000"/>
        </a:spcBef>
        <a:spcAft>
          <a:spcPts val="6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3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320637" indent="-386773" algn="l" defTabSz="1933865" rtl="0" eaLnBrk="1" latinLnBrk="0" hangingPunct="1">
        <a:spcBef>
          <a:spcPct val="20000"/>
        </a:spcBef>
        <a:spcAft>
          <a:spcPts val="6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3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939474" indent="-386773" algn="l" defTabSz="1933865" rtl="0" eaLnBrk="1" latinLnBrk="0" hangingPunct="1">
        <a:spcBef>
          <a:spcPct val="20000"/>
        </a:spcBef>
        <a:spcAft>
          <a:spcPts val="6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3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519633" indent="-386773" algn="l" defTabSz="1933865" rtl="0" eaLnBrk="1" latinLnBrk="0" hangingPunct="1">
        <a:spcBef>
          <a:spcPct val="20000"/>
        </a:spcBef>
        <a:spcAft>
          <a:spcPts val="6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3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157809" indent="-386773" algn="l" defTabSz="1933865" rtl="0" eaLnBrk="1" latinLnBrk="0" hangingPunct="1">
        <a:spcBef>
          <a:spcPct val="20000"/>
        </a:spcBef>
        <a:spcAft>
          <a:spcPts val="6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3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834661" indent="-386773" algn="l" defTabSz="1933865" rtl="0" eaLnBrk="1" latinLnBrk="0" hangingPunct="1">
        <a:spcBef>
          <a:spcPct val="20000"/>
        </a:spcBef>
        <a:spcAft>
          <a:spcPts val="6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3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472837" indent="-386773" algn="l" defTabSz="1933865" rtl="0" eaLnBrk="1" latinLnBrk="0" hangingPunct="1">
        <a:spcBef>
          <a:spcPct val="20000"/>
        </a:spcBef>
        <a:spcAft>
          <a:spcPts val="6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3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33865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966932" algn="l" defTabSz="1933865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933865" algn="l" defTabSz="1933865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900797" algn="l" defTabSz="1933865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4pPr>
      <a:lvl5pPr marL="3867729" algn="l" defTabSz="1933865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5pPr>
      <a:lvl6pPr marL="4834661" algn="l" defTabSz="1933865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6pPr>
      <a:lvl7pPr marL="5801594" algn="l" defTabSz="1933865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7pPr>
      <a:lvl8pPr marL="6768526" algn="l" defTabSz="1933865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8pPr>
      <a:lvl9pPr marL="7735458" algn="l" defTabSz="1933865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52499" y="287958"/>
            <a:ext cx="16777864" cy="1754322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algn="ctr"/>
            <a:r>
              <a:rPr lang="th-TH" sz="5400" b="1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Baijam" pitchFamily="2" charset="-34"/>
                <a:cs typeface="TH Baijam" pitchFamily="2" charset="-34"/>
              </a:rPr>
              <a:t>คุณธรรมและความโปร่งใสในหน่วยงานภาครัฐ สศช. ประจำปีงบประมาณ ๒๕๕๘</a:t>
            </a:r>
          </a:p>
          <a:p>
            <a:pPr algn="ctr"/>
            <a:r>
              <a:rPr lang="en-US" sz="5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odchasal" pitchFamily="2" charset="-34"/>
                <a:cs typeface="TH Kodchasal" pitchFamily="2" charset="-34"/>
              </a:rPr>
              <a:t>Integrity </a:t>
            </a:r>
            <a:r>
              <a:rPr lang="en-US" sz="54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odchasal" pitchFamily="2" charset="-34"/>
                <a:cs typeface="TH Kodchasal" pitchFamily="2" charset="-34"/>
              </a:rPr>
              <a:t>&amp; Transparency Assessment </a:t>
            </a:r>
            <a:r>
              <a:rPr lang="en-US" sz="5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odchasal" pitchFamily="2" charset="-34"/>
                <a:cs typeface="TH Kodchasal" pitchFamily="2" charset="-34"/>
              </a:rPr>
              <a:t>:</a:t>
            </a:r>
            <a:r>
              <a:rPr lang="th-TH" sz="5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odchasal" pitchFamily="2" charset="-34"/>
                <a:cs typeface="TH Kodchasal" pitchFamily="2" charset="-34"/>
              </a:rPr>
              <a:t> </a:t>
            </a:r>
            <a:r>
              <a:rPr lang="en-US" sz="5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odchasal" pitchFamily="2" charset="-34"/>
                <a:cs typeface="TH Kodchasal" pitchFamily="2" charset="-34"/>
              </a:rPr>
              <a:t>ITA </a:t>
            </a:r>
            <a:endParaRPr lang="th-TH" sz="5400" b="1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Kodchasal" pitchFamily="2" charset="-34"/>
              <a:cs typeface="TH Kodchasal" pitchFamily="2" charset="-34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85" y="46198"/>
            <a:ext cx="2096186" cy="1830205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-11737154" y="11357681"/>
            <a:ext cx="14442443" cy="792771"/>
            <a:chOff x="6840910" y="11389538"/>
            <a:chExt cx="14442443" cy="792771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35639" y="11389538"/>
              <a:ext cx="3547714" cy="790389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6840910" y="11551367"/>
              <a:ext cx="10894729" cy="6309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79525" fontAlgn="base">
                <a:lnSpc>
                  <a:spcPts val="1400"/>
                </a:lnSpc>
                <a:spcAft>
                  <a:spcPct val="0"/>
                </a:spcAft>
              </a:pPr>
              <a:endParaRPr lang="th-TH" sz="2000" b="1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defTabSz="1279525" fontAlgn="base">
                <a:lnSpc>
                  <a:spcPts val="1400"/>
                </a:lnSpc>
                <a:spcAft>
                  <a:spcPct val="0"/>
                </a:spcAft>
              </a:pPr>
              <a:r>
                <a:rPr lang="th-TH" sz="2800" b="1" dirty="0" smtClean="0">
                  <a:solidFill>
                    <a:srgbClr val="6633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ติดตาม</a:t>
              </a:r>
              <a:r>
                <a:rPr lang="th-TH" sz="2800" b="1" dirty="0">
                  <a:solidFill>
                    <a:srgbClr val="6633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ข่าวสารผ่านเว็บไซด์ </a:t>
              </a:r>
              <a:r>
                <a:rPr lang="th-TH" sz="2800" b="1" dirty="0" smtClean="0">
                  <a:solidFill>
                    <a:srgbClr val="6633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สศช. </a:t>
              </a:r>
              <a:r>
                <a:rPr lang="en-US" sz="2800" b="1" dirty="0" smtClean="0">
                  <a:solidFill>
                    <a:srgbClr val="6633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www.nesdb.go.th </a:t>
              </a:r>
              <a:r>
                <a:rPr lang="th-TH" sz="2800" b="1" dirty="0">
                  <a:solidFill>
                    <a:srgbClr val="6633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ที่แบน</a:t>
              </a:r>
              <a:r>
                <a:rPr lang="th-TH" sz="2800" b="1" dirty="0" smtClean="0">
                  <a:solidFill>
                    <a:srgbClr val="6633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เนอร์</a:t>
              </a:r>
            </a:p>
            <a:p>
              <a:pPr defTabSz="1279525" fontAlgn="base">
                <a:lnSpc>
                  <a:spcPts val="1400"/>
                </a:lnSpc>
                <a:spcAft>
                  <a:spcPct val="0"/>
                </a:spcAft>
              </a:pPr>
              <a:endParaRPr lang="en-US" sz="2800" b="1" dirty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" y="2264183"/>
            <a:ext cx="21619152" cy="2431431"/>
            <a:chOff x="-4752" y="8986008"/>
            <a:chExt cx="21619152" cy="2431431"/>
          </a:xfrm>
        </p:grpSpPr>
        <p:sp>
          <p:nvSpPr>
            <p:cNvPr id="8" name="TextBox 7"/>
            <p:cNvSpPr txBox="1"/>
            <p:nvPr/>
          </p:nvSpPr>
          <p:spPr>
            <a:xfrm>
              <a:off x="3758400" y="8986008"/>
              <a:ext cx="17856000" cy="2431431"/>
            </a:xfrm>
            <a:prstGeom prst="rect">
              <a:avLst/>
            </a:prstGeom>
            <a:solidFill>
              <a:srgbClr val="FFCCFF"/>
            </a:solidFill>
          </p:spPr>
          <p:txBody>
            <a:bodyPr wrap="square" lIns="91435" tIns="45718" rIns="91435" bIns="45718" rtlCol="0">
              <a:spAutoFit/>
            </a:bodyPr>
            <a:lstStyle/>
            <a:p>
              <a:pPr algn="ctr"/>
              <a:r>
                <a:rPr lang="th-TH" sz="5400" b="1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  <a:latin typeface="TH Niramit AS" pitchFamily="2" charset="-34"/>
                  <a:ea typeface="Times New Roman" pitchFamily="18" charset="0"/>
                  <a:cs typeface="TH Niramit AS" pitchFamily="2" charset="-34"/>
                </a:rPr>
                <a:t>  สำนักงานคณะกรรมการพัฒนาการเศรษฐกิจและสังคมแห่งชาติ (สศช.)</a:t>
              </a:r>
            </a:p>
            <a:p>
              <a:r>
                <a:rPr lang="th-TH" sz="5400" b="1" dirty="0">
                  <a:solidFill>
                    <a:schemeClr val="accent6">
                      <a:lumMod val="75000"/>
                    </a:schemeClr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  <a:latin typeface="TH Niramit AS" pitchFamily="2" charset="-34"/>
                  <a:ea typeface="Times New Roman" pitchFamily="18" charset="0"/>
                  <a:cs typeface="TH Niramit AS" pitchFamily="2" charset="-34"/>
                </a:rPr>
                <a:t> </a:t>
              </a:r>
              <a:r>
                <a:rPr lang="th-TH" sz="5400" b="1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  <a:latin typeface="TH Niramit AS" pitchFamily="2" charset="-34"/>
                  <a:ea typeface="Times New Roman" pitchFamily="18" charset="0"/>
                  <a:cs typeface="TH Niramit AS" pitchFamily="2" charset="-34"/>
                </a:rPr>
                <a:t>       ได้คะแนนเฉลี่ยร้อยละ             ซึ่งจัดอยู่ใน</a:t>
              </a:r>
              <a:endParaRPr lang="th-TH" sz="5400" b="1" u="sng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H Niramit AS" pitchFamily="2" charset="-34"/>
                <a:ea typeface="Times New Roman" pitchFamily="18" charset="0"/>
                <a:cs typeface="TH Niramit AS" pitchFamily="2" charset="-34"/>
              </a:endParaRPr>
            </a:p>
            <a:p>
              <a:pPr algn="ctr"/>
              <a:r>
                <a:rPr lang="th-TH" sz="4400" dirty="0" smtClean="0">
                  <a:solidFill>
                    <a:srgbClr val="C00000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  <a:latin typeface="TH Niramit AS" pitchFamily="2" charset="-34"/>
                  <a:ea typeface="Times New Roman" pitchFamily="18" charset="0"/>
                  <a:cs typeface="TH Niramit AS" pitchFamily="2" charset="-34"/>
                </a:rPr>
                <a:t>สามารถจำแนกผลการประเมินออกเป็น ๕ ด้านดังนี้ </a:t>
              </a:r>
              <a:endParaRPr lang="th-TH" sz="4400" dirty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H Niramit AS" pitchFamily="2" charset="-34"/>
                <a:ea typeface="Times New Roman" pitchFamily="18" charset="0"/>
                <a:cs typeface="TH Niramit AS" pitchFamily="2" charset="-34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-4752" y="8994508"/>
              <a:ext cx="3780000" cy="2340000"/>
            </a:xfrm>
            <a:prstGeom prst="rect">
              <a:avLst/>
            </a:prstGeom>
            <a:solidFill>
              <a:srgbClr val="FF99CC"/>
            </a:solidFill>
          </p:spPr>
          <p:txBody>
            <a:bodyPr wrap="square" lIns="91435" tIns="45718" rIns="91435" bIns="45718" rtlCol="0">
              <a:spAutoFit/>
              <a:scene3d>
                <a:camera prst="perspectiveLeft"/>
                <a:lightRig rig="threePt" dir="t"/>
              </a:scene3d>
            </a:bodyPr>
            <a:lstStyle/>
            <a:p>
              <a:pPr marL="177800"/>
              <a:endParaRPr lang="th-TH" sz="5400" b="1" u="sng" dirty="0">
                <a:solidFill>
                  <a:srgbClr val="99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2D July8" pitchFamily="2" charset="-34"/>
                <a:cs typeface="TH K2D July8" pitchFamily="2" charset="-34"/>
              </a:endParaRPr>
            </a:p>
            <a:p>
              <a:pPr marL="177800"/>
              <a:r>
                <a:rPr lang="th-TH" sz="5400" b="1" u="sng" dirty="0" smtClean="0">
                  <a:solidFill>
                    <a:srgbClr val="9933FF"/>
                  </a:solidFill>
                  <a:effectLst>
                    <a:outerShdw blurRad="60007" dir="2000400" sy="-30000" kx="-800400" algn="bl" rotWithShape="0">
                      <a:prstClr val="black">
                        <a:alpha val="20000"/>
                      </a:prstClr>
                    </a:outerShdw>
                  </a:effectLst>
                  <a:latin typeface="TH K2D July8" pitchFamily="2" charset="-34"/>
                  <a:cs typeface="TH K2D July8" pitchFamily="2" charset="-34"/>
                </a:rPr>
                <a:t>ผลการประเมิน</a:t>
              </a:r>
            </a:p>
            <a:p>
              <a:pPr marL="177800"/>
              <a:endParaRPr lang="th-TH" sz="5400" b="1" u="sng" dirty="0">
                <a:solidFill>
                  <a:srgbClr val="99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2D July8" pitchFamily="2" charset="-34"/>
                <a:cs typeface="TH K2D July8" pitchFamily="2" charset="-34"/>
              </a:endParaRPr>
            </a:p>
          </p:txBody>
        </p:sp>
      </p:grpSp>
      <p:sp>
        <p:nvSpPr>
          <p:cNvPr id="13" name="Oval 12"/>
          <p:cNvSpPr/>
          <p:nvPr/>
        </p:nvSpPr>
        <p:spPr>
          <a:xfrm>
            <a:off x="3830388" y="5022804"/>
            <a:ext cx="2160000" cy="2160000"/>
          </a:xfrm>
          <a:prstGeom prst="ellipse">
            <a:avLst/>
          </a:prstGeom>
          <a:solidFill>
            <a:srgbClr val="FF33CC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square" rtlCol="0" anchor="ctr" anchorCtr="0">
            <a:spAutoFit/>
          </a:bodyPr>
          <a:lstStyle/>
          <a:p>
            <a:pPr algn="ctr" defTabSz="914400"/>
            <a:r>
              <a:rPr lang="th-TH" sz="2400" b="1" kern="0" dirty="0">
                <a:latin typeface="Leelawadee" pitchFamily="34" charset="-34"/>
                <a:cs typeface="Leelawadee" pitchFamily="34" charset="-34"/>
              </a:rPr>
              <a:t>ความโปร่งใส</a:t>
            </a:r>
            <a:endParaRPr lang="en-US" sz="2400" b="1" kern="0" dirty="0"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495215" y="5019976"/>
            <a:ext cx="2160000" cy="2160000"/>
          </a:xfrm>
          <a:prstGeom prst="ellipse">
            <a:avLst/>
          </a:prstGeom>
          <a:solidFill>
            <a:srgbClr val="FFAB3B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square" rtlCol="0" anchor="ctr" anchorCtr="0">
            <a:spAutoFit/>
          </a:bodyPr>
          <a:lstStyle/>
          <a:p>
            <a:pPr algn="ctr" defTabSz="914400"/>
            <a:r>
              <a:rPr lang="th-TH" sz="2400" b="1" kern="0" dirty="0">
                <a:latin typeface="Leelawadee" pitchFamily="34" charset="-34"/>
                <a:cs typeface="Leelawadee" pitchFamily="34" charset="-34"/>
              </a:rPr>
              <a:t>ความพร้อม</a:t>
            </a:r>
            <a:br>
              <a:rPr lang="th-TH" sz="2400" b="1" kern="0" dirty="0">
                <a:latin typeface="Leelawadee" pitchFamily="34" charset="-34"/>
                <a:cs typeface="Leelawadee" pitchFamily="34" charset="-34"/>
              </a:rPr>
            </a:br>
            <a:r>
              <a:rPr lang="th-TH" sz="2400" b="1" kern="0" dirty="0">
                <a:latin typeface="Leelawadee" pitchFamily="34" charset="-34"/>
                <a:cs typeface="Leelawadee" pitchFamily="34" charset="-34"/>
              </a:rPr>
              <a:t>รับผิด</a:t>
            </a:r>
            <a:endParaRPr lang="en-US" sz="2400" b="1" kern="0" dirty="0"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9275348" y="4993906"/>
            <a:ext cx="2160000" cy="2160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square" rtlCol="0" anchor="ctr" anchorCtr="0">
            <a:spAutoFit/>
          </a:bodyPr>
          <a:lstStyle/>
          <a:p>
            <a:pPr algn="ctr" defTabSz="914400"/>
            <a:r>
              <a:rPr lang="th-TH" sz="2400" b="1" kern="0" spc="-40" dirty="0" smtClean="0">
                <a:latin typeface="Leelawadee" pitchFamily="34" charset="-34"/>
                <a:cs typeface="Leelawadee" pitchFamily="34" charset="-34"/>
              </a:rPr>
              <a:t>คุณธรรม</a:t>
            </a:r>
            <a:br>
              <a:rPr lang="th-TH" sz="2400" b="1" kern="0" spc="-40" dirty="0" smtClean="0">
                <a:latin typeface="Leelawadee" pitchFamily="34" charset="-34"/>
                <a:cs typeface="Leelawadee" pitchFamily="34" charset="-34"/>
              </a:rPr>
            </a:br>
            <a:r>
              <a:rPr lang="th-TH" sz="2400" b="1" kern="0" spc="-40" dirty="0" smtClean="0">
                <a:latin typeface="Leelawadee" pitchFamily="34" charset="-34"/>
                <a:cs typeface="Leelawadee" pitchFamily="34" charset="-34"/>
              </a:rPr>
              <a:t>กา</a:t>
            </a:r>
            <a:r>
              <a:rPr lang="th-TH" sz="2400" b="1" kern="0" spc="-40" dirty="0">
                <a:latin typeface="Leelawadee" pitchFamily="34" charset="-34"/>
                <a:cs typeface="Leelawadee" pitchFamily="34" charset="-34"/>
              </a:rPr>
              <a:t>ร</a:t>
            </a:r>
            <a:r>
              <a:rPr lang="th-TH" sz="2400" b="1" kern="0" spc="-40" dirty="0" smtClean="0">
                <a:latin typeface="Leelawadee" pitchFamily="34" charset="-34"/>
                <a:cs typeface="Leelawadee" pitchFamily="34" charset="-34"/>
              </a:rPr>
              <a:t>ให้บริการ</a:t>
            </a:r>
            <a:endParaRPr lang="en-US" sz="2400" b="1" kern="0" spc="-40" dirty="0"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12011353" y="4993906"/>
            <a:ext cx="2160000" cy="2160000"/>
          </a:xfrm>
          <a:prstGeom prst="ellipse">
            <a:avLst/>
          </a:prstGeom>
          <a:solidFill>
            <a:srgbClr val="C0504D">
              <a:lumMod val="40000"/>
              <a:lumOff val="6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square" rtlCol="0" anchor="ctr" anchorCtr="0">
            <a:spAutoFit/>
          </a:bodyPr>
          <a:lstStyle/>
          <a:p>
            <a:pPr algn="ctr" defTabSz="914400"/>
            <a:r>
              <a:rPr lang="th-TH" sz="2400" b="1" kern="0" spc="-50" dirty="0" smtClean="0">
                <a:latin typeface="Leelawadee" pitchFamily="34" charset="-34"/>
                <a:cs typeface="Leelawadee" pitchFamily="34" charset="-34"/>
              </a:rPr>
              <a:t>วัฒนธรรมคุณธรรม</a:t>
            </a:r>
            <a:r>
              <a:rPr lang="th-TH" sz="2400" b="1" kern="0" spc="-50" dirty="0">
                <a:latin typeface="Leelawadee" pitchFamily="34" charset="-34"/>
                <a:cs typeface="Leelawadee" pitchFamily="34" charset="-34"/>
              </a:rPr>
              <a:t>ในองค์กร</a:t>
            </a:r>
            <a:endParaRPr lang="en-US" sz="2400" b="1" kern="0" spc="-50" dirty="0"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4771813" y="4993906"/>
            <a:ext cx="2160000" cy="2160000"/>
          </a:xfrm>
          <a:prstGeom prst="ellipse">
            <a:avLst/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square" rtlCol="0" anchor="ctr" anchorCtr="0">
            <a:spAutoFit/>
          </a:bodyPr>
          <a:lstStyle/>
          <a:p>
            <a:pPr algn="ctr" defTabSz="914400"/>
            <a:r>
              <a:rPr lang="th-TH" sz="2400" b="1" kern="0" dirty="0">
                <a:latin typeface="Leelawadee" pitchFamily="34" charset="-34"/>
                <a:cs typeface="Leelawadee" pitchFamily="34" charset="-34"/>
              </a:rPr>
              <a:t>คุณธรรม</a:t>
            </a:r>
            <a:br>
              <a:rPr lang="th-TH" sz="2400" b="1" kern="0" dirty="0">
                <a:latin typeface="Leelawadee" pitchFamily="34" charset="-34"/>
                <a:cs typeface="Leelawadee" pitchFamily="34" charset="-34"/>
              </a:rPr>
            </a:br>
            <a:r>
              <a:rPr lang="th-TH" sz="2400" b="1" kern="0" dirty="0">
                <a:latin typeface="Leelawadee" pitchFamily="34" charset="-34"/>
                <a:cs typeface="Leelawadee" pitchFamily="34" charset="-34"/>
              </a:rPr>
              <a:t>การ</a:t>
            </a:r>
            <a:r>
              <a:rPr lang="th-TH" sz="2400" b="1" kern="0" dirty="0" smtClean="0">
                <a:latin typeface="Leelawadee" pitchFamily="34" charset="-34"/>
                <a:cs typeface="Leelawadee" pitchFamily="34" charset="-34"/>
              </a:rPr>
              <a:t>ทำงาน</a:t>
            </a:r>
            <a:endParaRPr lang="en-US" sz="2400" b="1" kern="0" dirty="0">
              <a:latin typeface="Leelawadee" pitchFamily="34" charset="-34"/>
              <a:cs typeface="Leelawadee" pitchFamily="34" charset="-34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D6B128"/>
              </a:clrFrom>
              <a:clrTo>
                <a:srgbClr val="D6B128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077" t="-1" r="54780" b="-2523"/>
          <a:stretch/>
        </p:blipFill>
        <p:spPr>
          <a:xfrm>
            <a:off x="5706037" y="9389375"/>
            <a:ext cx="3610839" cy="231889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>
            <a:lum bright="70000" contrast="-70000"/>
            <a:clrChange>
              <a:clrFrom>
                <a:srgbClr val="D6B128"/>
              </a:clrFrom>
              <a:clrTo>
                <a:srgbClr val="D6B12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2252">
            <a:off x="14646278" y="9078510"/>
            <a:ext cx="2465779" cy="249801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8">
            <a:lum bright="70000" contrast="-70000"/>
            <a:clrChange>
              <a:clrFrom>
                <a:srgbClr val="D6B128"/>
              </a:clrFrom>
              <a:clrTo>
                <a:srgbClr val="D6B12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01" t="1" r="28963" b="7331"/>
          <a:stretch/>
        </p:blipFill>
        <p:spPr>
          <a:xfrm>
            <a:off x="8876582" y="9210863"/>
            <a:ext cx="2795349" cy="214681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9">
            <a:lum bright="70000" contrast="-70000"/>
            <a:clrChange>
              <a:clrFrom>
                <a:srgbClr val="D6B128"/>
              </a:clrFrom>
              <a:clrTo>
                <a:srgbClr val="D6B128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7000"/>
                    </a14:imgEffect>
                    <a14:imgEffect>
                      <a14:colorTemperature colorTemp="8800"/>
                    </a14:imgEffect>
                    <a14:imgEffect>
                      <a14:saturation sat="145000"/>
                    </a14:imgEffect>
                    <a14:imgEffect>
                      <a14:brightnessContrast bright="4000" contrast="-2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87846" b="5076"/>
          <a:stretch/>
        </p:blipFill>
        <p:spPr>
          <a:xfrm flipH="1">
            <a:off x="3937764" y="9323459"/>
            <a:ext cx="1945247" cy="210733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D6B128"/>
              </a:clrFrom>
              <a:clrTo>
                <a:srgbClr val="D6B128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20" b="-25156"/>
          <a:stretch/>
        </p:blipFill>
        <p:spPr>
          <a:xfrm>
            <a:off x="11935379" y="9389375"/>
            <a:ext cx="2235974" cy="245987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9" name="Striped Right Arrow 38"/>
          <p:cNvSpPr/>
          <p:nvPr/>
        </p:nvSpPr>
        <p:spPr>
          <a:xfrm rot="5400000">
            <a:off x="6611585" y="7735192"/>
            <a:ext cx="1976400" cy="1161633"/>
          </a:xfrm>
          <a:prstGeom prst="stripedRightArrow">
            <a:avLst/>
          </a:prstGeom>
          <a:solidFill>
            <a:srgbClr val="FF33CC">
              <a:alpha val="30196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 anchor="ctr" anchorCtr="0">
            <a:spAutoFit/>
          </a:bodyPr>
          <a:lstStyle/>
          <a:p>
            <a:pPr algn="ctr" defTabSz="914400"/>
            <a:endParaRPr lang="en-US" sz="3200" b="1" kern="0">
              <a:solidFill>
                <a:sysClr val="window" lastClr="FFFFFF"/>
              </a:solidFill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40" name="Striped Right Arrow 39"/>
          <p:cNvSpPr/>
          <p:nvPr/>
        </p:nvSpPr>
        <p:spPr>
          <a:xfrm rot="5400000">
            <a:off x="9377443" y="7754442"/>
            <a:ext cx="1976400" cy="1161633"/>
          </a:xfrm>
          <a:prstGeom prst="stripedRightArrow">
            <a:avLst/>
          </a:prstGeom>
          <a:solidFill>
            <a:srgbClr val="FF33CC">
              <a:alpha val="30196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 anchor="ctr" anchorCtr="0">
            <a:spAutoFit/>
          </a:bodyPr>
          <a:lstStyle/>
          <a:p>
            <a:pPr algn="ctr" defTabSz="914400"/>
            <a:endParaRPr lang="en-US" sz="3200" b="1" kern="0">
              <a:solidFill>
                <a:sysClr val="window" lastClr="FFFFFF"/>
              </a:solidFill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42" name="Striped Right Arrow 41"/>
          <p:cNvSpPr/>
          <p:nvPr/>
        </p:nvSpPr>
        <p:spPr>
          <a:xfrm rot="5400000">
            <a:off x="12141139" y="7735193"/>
            <a:ext cx="1976400" cy="1161633"/>
          </a:xfrm>
          <a:prstGeom prst="stripedRightArrow">
            <a:avLst/>
          </a:prstGeom>
          <a:solidFill>
            <a:srgbClr val="FF33CC">
              <a:alpha val="30196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 anchor="ctr" anchorCtr="0">
            <a:spAutoFit/>
          </a:bodyPr>
          <a:lstStyle/>
          <a:p>
            <a:pPr algn="ctr" defTabSz="914400"/>
            <a:endParaRPr lang="en-US" sz="3200" b="1" kern="0">
              <a:solidFill>
                <a:sysClr val="window" lastClr="FFFFFF"/>
              </a:solidFill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43" name="Striped Right Arrow 42"/>
          <p:cNvSpPr/>
          <p:nvPr/>
        </p:nvSpPr>
        <p:spPr>
          <a:xfrm rot="5400000">
            <a:off x="14845255" y="7735192"/>
            <a:ext cx="1976400" cy="1161633"/>
          </a:xfrm>
          <a:prstGeom prst="stripedRightArrow">
            <a:avLst/>
          </a:prstGeom>
          <a:solidFill>
            <a:srgbClr val="FF33CC">
              <a:alpha val="30196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 anchor="ctr" anchorCtr="0">
            <a:spAutoFit/>
          </a:bodyPr>
          <a:lstStyle/>
          <a:p>
            <a:pPr algn="ctr" defTabSz="914400"/>
            <a:endParaRPr lang="en-US" sz="3200" b="1" kern="0">
              <a:solidFill>
                <a:sysClr val="window" lastClr="FFFFFF"/>
              </a:solidFill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33" name="Striped Right Arrow 32"/>
          <p:cNvSpPr/>
          <p:nvPr/>
        </p:nvSpPr>
        <p:spPr>
          <a:xfrm rot="5400000">
            <a:off x="3922717" y="7787072"/>
            <a:ext cx="1975343" cy="1161633"/>
          </a:xfrm>
          <a:prstGeom prst="stripedRightArrow">
            <a:avLst/>
          </a:prstGeom>
          <a:solidFill>
            <a:srgbClr val="FF33CC">
              <a:alpha val="30196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 anchor="ctr" anchorCtr="0">
            <a:spAutoFit/>
          </a:bodyPr>
          <a:lstStyle/>
          <a:p>
            <a:pPr algn="ctr" defTabSz="914400"/>
            <a:endParaRPr lang="en-US" sz="3200" b="1" kern="0">
              <a:solidFill>
                <a:sysClr val="window" lastClr="FFFFFF"/>
              </a:solidFill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30388" y="10085359"/>
            <a:ext cx="218059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67.00</a:t>
            </a:r>
            <a:endParaRPr 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6495215" y="10073330"/>
            <a:ext cx="218059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80.57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9275348" y="9998557"/>
            <a:ext cx="218059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89.09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12158702" y="9998557"/>
            <a:ext cx="218059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62.08</a:t>
            </a:r>
            <a:endParaRPr lang="en-US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14878714" y="9998557"/>
            <a:ext cx="218059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75.79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757029" y="2942546"/>
            <a:ext cx="1800000" cy="75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rgbClr val="002060"/>
                </a:solidFill>
              </a:rPr>
              <a:t>๗๕.๑๐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4171353" y="3028683"/>
            <a:ext cx="6120000" cy="8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tx2">
                    <a:lumMod val="75000"/>
                  </a:schemeClr>
                </a:solidFill>
              </a:rPr>
              <a:t>ระดับการดำเนินการระดับสูง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500"/>
                            </p:stCondLst>
                            <p:childTnLst>
                              <p:par>
                                <p:cTn id="5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500"/>
                            </p:stCondLst>
                            <p:childTnLst>
                              <p:par>
                                <p:cTn id="6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8" grpId="0" animBg="1"/>
      <p:bldP spid="29" grpId="0" animBg="1"/>
      <p:bldP spid="30" grpId="0" animBg="1"/>
      <p:bldP spid="31" grpId="0" animBg="1"/>
      <p:bldP spid="39" grpId="0" animBg="1"/>
      <p:bldP spid="40" grpId="0" animBg="1"/>
      <p:bldP spid="42" grpId="0" animBg="1"/>
      <p:bldP spid="43" grpId="0" animBg="1"/>
      <p:bldP spid="33" grpId="0" animBg="1"/>
      <p:bldP spid="46" grpId="0"/>
      <p:bldP spid="48" grpId="0"/>
      <p:bldP spid="49" grpId="0"/>
      <p:bldP spid="50" grpId="0"/>
      <p:bldP spid="51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448</TotalTime>
  <Words>81</Words>
  <Application>Microsoft Office PowerPoint</Application>
  <PresentationFormat>Custom</PresentationFormat>
  <Paragraphs>22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PowerPoint Presentation</vt:lpstr>
    </vt:vector>
  </TitlesOfParts>
  <Company>NESDB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khomsan</dc:creator>
  <cp:lastModifiedBy>Suteerat Injino</cp:lastModifiedBy>
  <cp:revision>42</cp:revision>
  <dcterms:created xsi:type="dcterms:W3CDTF">2015-02-03T09:22:43Z</dcterms:created>
  <dcterms:modified xsi:type="dcterms:W3CDTF">2015-06-03T08:09:30Z</dcterms:modified>
</cp:coreProperties>
</file>